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notesMasterIdLst>
    <p:notesMasterId r:id="rId12"/>
  </p:notesMasterIdLst>
  <p:handoutMasterIdLst>
    <p:handoutMasterId r:id="rId13"/>
  </p:handoutMasterIdLst>
  <p:sldIdLst>
    <p:sldId id="356" r:id="rId2"/>
    <p:sldId id="256" r:id="rId3"/>
    <p:sldId id="359" r:id="rId4"/>
    <p:sldId id="368" r:id="rId5"/>
    <p:sldId id="375" r:id="rId6"/>
    <p:sldId id="376" r:id="rId7"/>
    <p:sldId id="358" r:id="rId8"/>
    <p:sldId id="373" r:id="rId9"/>
    <p:sldId id="377" r:id="rId10"/>
    <p:sldId id="329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2F2F2"/>
    <a:srgbClr val="D9D9D9"/>
    <a:srgbClr val="E7E7E7"/>
    <a:srgbClr val="FFFFFF"/>
    <a:srgbClr val="800000"/>
    <a:srgbClr val="808080"/>
    <a:srgbClr val="40404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13" autoAdjust="0"/>
    <p:restoredTop sz="94022" autoAdjust="0"/>
  </p:normalViewPr>
  <p:slideViewPr>
    <p:cSldViewPr>
      <p:cViewPr varScale="1">
        <p:scale>
          <a:sx n="78" d="100"/>
          <a:sy n="78" d="100"/>
        </p:scale>
        <p:origin x="230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86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E4E21E60-8A6F-47CA-994F-7071919BF69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6" charset="0"/>
                <a:ea typeface="+mn-ea"/>
                <a:cs typeface="Times New Roman" pitchFamily="16" charset="0"/>
              </a:defRPr>
            </a:lvl1pPr>
          </a:lstStyle>
          <a:p>
            <a:pPr>
              <a:defRPr/>
            </a:pPr>
            <a:r>
              <a:rPr lang="en-US"/>
              <a:t>hi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491E39AD-104D-4486-A92E-8B9AC65F738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6" charset="0"/>
                <a:ea typeface="+mn-ea"/>
                <a:cs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E08AAF1B-69F9-4746-AC2D-03859F07292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6" charset="0"/>
                <a:ea typeface="+mn-ea"/>
                <a:cs typeface="Times New Roman" pitchFamily="16" charset="0"/>
              </a:defRPr>
            </a:lvl1pPr>
          </a:lstStyle>
          <a:p>
            <a:pPr>
              <a:defRPr/>
            </a:pPr>
            <a:r>
              <a:rPr lang="en-US"/>
              <a:t>bye</a:t>
            </a:r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2A761082-FBC1-4F28-8A44-2097109D7C8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052E19CC-EB1B-4350-B9B5-A81C7C349F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E72AF671-76A1-4A23-B09E-B03354F5D60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6" charset="0"/>
                <a:ea typeface="+mn-ea"/>
                <a:cs typeface="Times New Roman" pitchFamily="16" charset="0"/>
              </a:defRPr>
            </a:lvl1pPr>
          </a:lstStyle>
          <a:p>
            <a:pPr>
              <a:defRPr/>
            </a:pPr>
            <a:r>
              <a:rPr lang="en-US"/>
              <a:t>hi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2FC71703-7B7A-462A-A057-21957D63CD4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6" charset="0"/>
                <a:ea typeface="+mn-ea"/>
                <a:cs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BDC362A-988E-4322-A950-CD2E8FDAE06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01B6FE7A-478B-46B9-A592-61229241B3E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8668E50B-5292-4E72-B535-D9E26954805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6" charset="0"/>
                <a:ea typeface="+mn-ea"/>
                <a:cs typeface="Times New Roman" pitchFamily="16" charset="0"/>
              </a:defRPr>
            </a:lvl1pPr>
          </a:lstStyle>
          <a:p>
            <a:pPr>
              <a:defRPr/>
            </a:pPr>
            <a:r>
              <a:rPr lang="en-US"/>
              <a:t>bye</a:t>
            </a:r>
          </a:p>
        </p:txBody>
      </p:sp>
      <p:sp>
        <p:nvSpPr>
          <p:cNvPr id="15367" name="Rectangle 7">
            <a:extLst>
              <a:ext uri="{FF2B5EF4-FFF2-40B4-BE49-F238E27FC236}">
                <a16:creationId xmlns:a16="http://schemas.microsoft.com/office/drawing/2014/main" id="{1B340DC6-B830-4D51-B699-FCD2CEE5AE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27000183-53F6-438D-A200-E7861A79EC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000183-53F6-438D-A200-E7861A79EC03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335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DA692491-A8BB-4EBF-9BCC-88829BE31A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0933ABCA-2A5B-4031-B6FC-08D27ED70C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3CC2E6B4-2878-4F91-89B6-7C55DCA75E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C3CB45B-300D-465A-AE91-3739556E7700}" type="slidenum">
              <a:rPr lang="en-US" altLang="en-US" sz="1200" smtClean="0">
                <a:latin typeface="Times New Roman" panose="02020603050405020304" pitchFamily="18" charset="0"/>
              </a:rPr>
              <a:pPr/>
              <a:t>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DA692491-A8BB-4EBF-9BCC-88829BE31A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0933ABCA-2A5B-4031-B6FC-08D27ED70C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3CC2E6B4-2878-4F91-89B6-7C55DCA75E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C3CB45B-300D-465A-AE91-3739556E7700}" type="slidenum">
              <a:rPr lang="en-US" altLang="en-US" sz="1200" smtClean="0">
                <a:latin typeface="Times New Roman" panose="02020603050405020304" pitchFamily="18" charset="0"/>
              </a:rPr>
              <a:pPr/>
              <a:t>9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348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>
            <a:extLst>
              <a:ext uri="{FF2B5EF4-FFF2-40B4-BE49-F238E27FC236}">
                <a16:creationId xmlns:a16="http://schemas.microsoft.com/office/drawing/2014/main" id="{4FE7D83D-5BFF-4B1B-B389-C293989A5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8" b="36090"/>
          <a:stretch>
            <a:fillRect/>
          </a:stretch>
        </p:blipFill>
        <p:spPr bwMode="auto">
          <a:xfrm>
            <a:off x="0" y="6048375"/>
            <a:ext cx="12954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3">
            <a:extLst>
              <a:ext uri="{FF2B5EF4-FFF2-40B4-BE49-F238E27FC236}">
                <a16:creationId xmlns:a16="http://schemas.microsoft.com/office/drawing/2014/main" id="{56A66631-28FF-4166-A461-230A4B7A1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8" b="36090"/>
          <a:stretch>
            <a:fillRect/>
          </a:stretch>
        </p:blipFill>
        <p:spPr bwMode="auto">
          <a:xfrm>
            <a:off x="0" y="6048375"/>
            <a:ext cx="12954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3">
            <a:extLst>
              <a:ext uri="{FF2B5EF4-FFF2-40B4-BE49-F238E27FC236}">
                <a16:creationId xmlns:a16="http://schemas.microsoft.com/office/drawing/2014/main" id="{AA599489-1F38-4D28-8BC6-62E858FC43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8" b="36090"/>
          <a:stretch>
            <a:fillRect/>
          </a:stretch>
        </p:blipFill>
        <p:spPr bwMode="auto">
          <a:xfrm>
            <a:off x="0" y="6048375"/>
            <a:ext cx="12954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1">
            <a:extLst>
              <a:ext uri="{FF2B5EF4-FFF2-40B4-BE49-F238E27FC236}">
                <a16:creationId xmlns:a16="http://schemas.microsoft.com/office/drawing/2014/main" id="{C8DD0246-365D-4941-BE9D-9466156BC97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3400" y="6629400"/>
            <a:ext cx="2597150" cy="2444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00080"/>
              </a:buClr>
              <a:buSzPct val="55000"/>
              <a:buFont typeface="Wingdings" charset="0"/>
              <a:buChar char="n"/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00080"/>
              </a:buClr>
              <a:buSzPct val="55000"/>
              <a:buFont typeface="Wingdings" charset="0"/>
              <a:buChar char="n"/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00080"/>
              </a:buClr>
              <a:buSzPct val="55000"/>
              <a:buFont typeface="Wingdings" charset="0"/>
              <a:buChar char="n"/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00080"/>
              </a:buClr>
              <a:buSzPct val="55000"/>
              <a:buFont typeface="Wingdings" charset="0"/>
              <a:buChar char="n"/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500"/>
              </a:spcBef>
              <a:buClr>
                <a:srgbClr val="800080"/>
              </a:buClr>
              <a:buSzPct val="55000"/>
              <a:buFont typeface="Wingdings" charset="0"/>
              <a:buNone/>
              <a:defRPr/>
            </a:pPr>
            <a:r>
              <a:rPr lang="en-US" sz="1000"/>
              <a:t>Copyright 2008 by Pearson Education</a:t>
            </a:r>
          </a:p>
        </p:txBody>
      </p:sp>
      <p:grpSp>
        <p:nvGrpSpPr>
          <p:cNvPr id="8" name="Group 23">
            <a:extLst>
              <a:ext uri="{FF2B5EF4-FFF2-40B4-BE49-F238E27FC236}">
                <a16:creationId xmlns:a16="http://schemas.microsoft.com/office/drawing/2014/main" id="{9CC8AC99-320D-431F-9F2A-7DB88DFC058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9525" y="0"/>
            <a:ext cx="9169400" cy="533400"/>
            <a:chOff x="-6" y="-180"/>
            <a:chExt cx="5776" cy="516"/>
          </a:xfrm>
        </p:grpSpPr>
        <p:sp>
          <p:nvSpPr>
            <p:cNvPr id="9" name="Freeform 19">
              <a:extLst>
                <a:ext uri="{FF2B5EF4-FFF2-40B4-BE49-F238E27FC236}">
                  <a16:creationId xmlns:a16="http://schemas.microsoft.com/office/drawing/2014/main" id="{1D0CD2FA-C38F-41D5-825F-E7916C404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spcBef>
                  <a:spcPts val="500"/>
                </a:spcBef>
                <a:buClr>
                  <a:srgbClr val="800080"/>
                </a:buClr>
                <a:buSzPct val="55000"/>
                <a:buFont typeface="Wingdings" charset="2"/>
                <a:buChar char="n"/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0" name="Freeform 20">
              <a:extLst>
                <a:ext uri="{FF2B5EF4-FFF2-40B4-BE49-F238E27FC236}">
                  <a16:creationId xmlns:a16="http://schemas.microsoft.com/office/drawing/2014/main" id="{059F37A7-0AC5-479E-81D9-D590D467C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spcBef>
                  <a:spcPts val="500"/>
                </a:spcBef>
                <a:buClr>
                  <a:srgbClr val="800080"/>
                </a:buClr>
                <a:buSzPct val="55000"/>
                <a:buFont typeface="Wingdings" charset="2"/>
                <a:buChar char="n"/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grpSp>
          <p:nvGrpSpPr>
            <p:cNvPr id="11" name="Group 1">
              <a:extLst>
                <a:ext uri="{FF2B5EF4-FFF2-40B4-BE49-F238E27FC236}">
                  <a16:creationId xmlns:a16="http://schemas.microsoft.com/office/drawing/2014/main" id="{56AC2CCE-D6F5-4365-9E3C-22A8A95334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</p:grpSpPr>
          <p:sp>
            <p:nvSpPr>
              <p:cNvPr id="12" name="Freeform 22">
                <a:extLst>
                  <a:ext uri="{FF2B5EF4-FFF2-40B4-BE49-F238E27FC236}">
                    <a16:creationId xmlns:a16="http://schemas.microsoft.com/office/drawing/2014/main" id="{4CF48CEA-4D97-4237-903A-268E0CAEDD4B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ts val="500"/>
                  </a:spcBef>
                  <a:buClr>
                    <a:srgbClr val="800080"/>
                  </a:buClr>
                  <a:buSzPct val="55000"/>
                  <a:buFont typeface="Wingdings" charset="2"/>
                  <a:buChar char="n"/>
                  <a:defRPr/>
                </a:pPr>
                <a:endParaRPr lang="en-US">
                  <a:ea typeface="+mn-ea"/>
                  <a:cs typeface="Times New Roman" pitchFamily="16" charset="0"/>
                </a:endParaRPr>
              </a:p>
            </p:txBody>
          </p:sp>
          <p:sp>
            <p:nvSpPr>
              <p:cNvPr id="13" name="Freeform 23">
                <a:extLst>
                  <a:ext uri="{FF2B5EF4-FFF2-40B4-BE49-F238E27FC236}">
                    <a16:creationId xmlns:a16="http://schemas.microsoft.com/office/drawing/2014/main" id="{BB60DAB7-89B6-4ACD-AB46-3926B58F71B7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ts val="500"/>
                  </a:spcBef>
                  <a:buClr>
                    <a:srgbClr val="800080"/>
                  </a:buClr>
                  <a:buSzPct val="55000"/>
                  <a:buFont typeface="Wingdings" charset="2"/>
                  <a:buChar char="n"/>
                  <a:defRPr/>
                </a:pPr>
                <a:endParaRPr lang="en-US">
                  <a:ea typeface="+mn-ea"/>
                  <a:cs typeface="Times New Roman" pitchFamily="16" charset="0"/>
                </a:endParaRPr>
              </a:p>
            </p:txBody>
          </p:sp>
        </p:grpSp>
      </p:grpSp>
      <p:sp>
        <p:nvSpPr>
          <p:cNvPr id="81924" name="Title Placeholder 8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>
            <a:lvl1pPr>
              <a:defRPr sz="4800" smtClean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25" name="Text Placeholder 29"/>
          <p:cNvSpPr>
            <a:spLocks noGrp="1"/>
          </p:cNvSpPr>
          <p:nvPr>
            <p:ph type="subTitle" idx="1"/>
          </p:nvPr>
        </p:nvSpPr>
        <p:spPr>
          <a:xfrm>
            <a:off x="685800" y="3276600"/>
            <a:ext cx="7772400" cy="1752600"/>
          </a:xfrm>
          <a:ln w="9525"/>
        </p:spPr>
        <p:txBody>
          <a:bodyPr/>
          <a:lstStyle>
            <a:lvl1pPr marL="0" indent="0" algn="ctr">
              <a:buFont typeface="Wingdings 2" pitchFamily="18" charset="2"/>
              <a:buNone/>
              <a:defRPr smtClean="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Slide Number Placeholder 17">
            <a:extLst>
              <a:ext uri="{FF2B5EF4-FFF2-40B4-BE49-F238E27FC236}">
                <a16:creationId xmlns:a16="http://schemas.microsoft.com/office/drawing/2014/main" id="{6CF98E91-A8FD-482F-9105-B1B957BEC1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705600" y="6245225"/>
            <a:ext cx="2133600" cy="47625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ts val="500"/>
              </a:spcBef>
              <a:buClr>
                <a:srgbClr val="800080"/>
              </a:buClr>
              <a:buSzPct val="55000"/>
              <a:buFont typeface="Wingdings" panose="05000000000000000000" pitchFamily="2" charset="2"/>
              <a:buNone/>
              <a:defRPr sz="1200">
                <a:solidFill>
                  <a:srgbClr val="424242"/>
                </a:solidFill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D91D57FB-3ABD-44A9-9E1C-A2208A36FA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062991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40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4273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4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0695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0293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1551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8229600" cy="7032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4842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8">
            <a:extLst>
              <a:ext uri="{FF2B5EF4-FFF2-40B4-BE49-F238E27FC236}">
                <a16:creationId xmlns:a16="http://schemas.microsoft.com/office/drawing/2014/main" id="{36694B7D-6163-41C1-AF7E-270506E6FE4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439738"/>
            <a:ext cx="82296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9">
            <a:extLst>
              <a:ext uri="{FF2B5EF4-FFF2-40B4-BE49-F238E27FC236}">
                <a16:creationId xmlns:a16="http://schemas.microsoft.com/office/drawing/2014/main" id="{0DF341D3-B625-4A8C-A63F-D5A537093C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28600" y="1371600"/>
            <a:ext cx="8915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grpSp>
        <p:nvGrpSpPr>
          <p:cNvPr id="1028" name="Group 24">
            <a:extLst>
              <a:ext uri="{FF2B5EF4-FFF2-40B4-BE49-F238E27FC236}">
                <a16:creationId xmlns:a16="http://schemas.microsoft.com/office/drawing/2014/main" id="{11014D0E-7B1A-4F6F-AE4B-90B72C7F603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9525" y="0"/>
            <a:ext cx="9169400" cy="533400"/>
            <a:chOff x="-6" y="-180"/>
            <a:chExt cx="5776" cy="516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BF446056-6044-4644-A7E3-F3273B281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spcBef>
                  <a:spcPts val="500"/>
                </a:spcBef>
                <a:buClr>
                  <a:srgbClr val="800080"/>
                </a:buClr>
                <a:buSzPct val="55000"/>
                <a:buFont typeface="Wingdings" charset="2"/>
                <a:buChar char="n"/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F647A81E-3918-4867-B7EA-6C5EF729F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spcBef>
                  <a:spcPts val="500"/>
                </a:spcBef>
                <a:buClr>
                  <a:srgbClr val="800080"/>
                </a:buClr>
                <a:buSzPct val="55000"/>
                <a:buFont typeface="Wingdings" charset="2"/>
                <a:buChar char="n"/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grpSp>
          <p:nvGrpSpPr>
            <p:cNvPr id="1036" name="Group 1">
              <a:extLst>
                <a:ext uri="{FF2B5EF4-FFF2-40B4-BE49-F238E27FC236}">
                  <a16:creationId xmlns:a16="http://schemas.microsoft.com/office/drawing/2014/main" id="{2A374B23-E98E-4D42-978B-AE00C5DB50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59BCDC27-4F34-4AE6-BC2D-0A7A4E04DDB5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ts val="500"/>
                  </a:spcBef>
                  <a:buClr>
                    <a:srgbClr val="800080"/>
                  </a:buClr>
                  <a:buSzPct val="55000"/>
                  <a:buFont typeface="Wingdings" charset="2"/>
                  <a:buChar char="n"/>
                  <a:defRPr/>
                </a:pPr>
                <a:endParaRPr lang="en-US">
                  <a:ea typeface="+mn-ea"/>
                  <a:cs typeface="Times New Roman" pitchFamily="16" charset="0"/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35817048-67A6-44B7-A39F-8C9FDF2219C8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ts val="500"/>
                  </a:spcBef>
                  <a:buClr>
                    <a:srgbClr val="800080"/>
                  </a:buClr>
                  <a:buSzPct val="55000"/>
                  <a:buFont typeface="Wingdings" charset="2"/>
                  <a:buChar char="n"/>
                  <a:defRPr/>
                </a:pPr>
                <a:endParaRPr lang="en-US">
                  <a:ea typeface="+mn-ea"/>
                  <a:cs typeface="Times New Roman" pitchFamily="16" charset="0"/>
                </a:endParaRPr>
              </a:p>
            </p:txBody>
          </p:sp>
        </p:grpSp>
      </p:grpSp>
      <p:pic>
        <p:nvPicPr>
          <p:cNvPr id="1029" name="Picture 23">
            <a:extLst>
              <a:ext uri="{FF2B5EF4-FFF2-40B4-BE49-F238E27FC236}">
                <a16:creationId xmlns:a16="http://schemas.microsoft.com/office/drawing/2014/main" id="{87A2B2D9-D3CA-42E7-9E03-0C51BF0DE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8" b="36090"/>
          <a:stretch>
            <a:fillRect/>
          </a:stretch>
        </p:blipFill>
        <p:spPr bwMode="auto">
          <a:xfrm>
            <a:off x="0" y="6048375"/>
            <a:ext cx="12954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23">
            <a:extLst>
              <a:ext uri="{FF2B5EF4-FFF2-40B4-BE49-F238E27FC236}">
                <a16:creationId xmlns:a16="http://schemas.microsoft.com/office/drawing/2014/main" id="{0BACB2F4-E254-4500-B6A1-B0A93DEC9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8" b="36090"/>
          <a:stretch>
            <a:fillRect/>
          </a:stretch>
        </p:blipFill>
        <p:spPr bwMode="auto">
          <a:xfrm>
            <a:off x="0" y="6048375"/>
            <a:ext cx="12954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23">
            <a:extLst>
              <a:ext uri="{FF2B5EF4-FFF2-40B4-BE49-F238E27FC236}">
                <a16:creationId xmlns:a16="http://schemas.microsoft.com/office/drawing/2014/main" id="{3F0AB484-2F30-4828-A2B5-8C05A073A3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8" b="36090"/>
          <a:stretch>
            <a:fillRect/>
          </a:stretch>
        </p:blipFill>
        <p:spPr bwMode="auto">
          <a:xfrm>
            <a:off x="0" y="6048375"/>
            <a:ext cx="12954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 Box 21">
            <a:extLst>
              <a:ext uri="{FF2B5EF4-FFF2-40B4-BE49-F238E27FC236}">
                <a16:creationId xmlns:a16="http://schemas.microsoft.com/office/drawing/2014/main" id="{A836323D-08BE-4B48-9EAC-99D22839A1C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3400" y="6629400"/>
            <a:ext cx="2597150" cy="2444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00080"/>
              </a:buClr>
              <a:buSzPct val="55000"/>
              <a:buFont typeface="Wingdings" charset="0"/>
              <a:buChar char="n"/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00080"/>
              </a:buClr>
              <a:buSzPct val="55000"/>
              <a:buFont typeface="Wingdings" charset="0"/>
              <a:buChar char="n"/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00080"/>
              </a:buClr>
              <a:buSzPct val="55000"/>
              <a:buFont typeface="Wingdings" charset="0"/>
              <a:buChar char="n"/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00080"/>
              </a:buClr>
              <a:buSzPct val="55000"/>
              <a:buFont typeface="Wingdings" charset="0"/>
              <a:buChar char="n"/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500"/>
              </a:spcBef>
              <a:buClr>
                <a:srgbClr val="800080"/>
              </a:buClr>
              <a:buSzPct val="55000"/>
              <a:buFont typeface="Wingdings" charset="0"/>
              <a:buNone/>
              <a:defRPr/>
            </a:pPr>
            <a:r>
              <a:rPr lang="en-US" sz="1000"/>
              <a:t>Copyright 2008 by Pearson Education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D6794F-AED3-4854-9489-06007C3E3554}"/>
              </a:ext>
            </a:extLst>
          </p:cNvPr>
          <p:cNvSpPr txBox="1">
            <a:spLocks noGrp="1"/>
          </p:cNvSpPr>
          <p:nvPr userDrawn="1"/>
        </p:nvSpPr>
        <p:spPr>
          <a:xfrm>
            <a:off x="8153400" y="632460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00080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00080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00080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00080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ts val="500"/>
              </a:spcBef>
              <a:buClr>
                <a:srgbClr val="800080"/>
              </a:buClr>
              <a:buSzPct val="55000"/>
              <a:buFont typeface="Wingdings" panose="05000000000000000000" pitchFamily="2" charset="2"/>
              <a:buNone/>
              <a:defRPr/>
            </a:pPr>
            <a:fld id="{A5AD842B-689C-4D7D-AFA2-F18EBBFCC0C1}" type="slidenum">
              <a:rPr lang="en-US" altLang="en-US" sz="1200" smtClean="0">
                <a:solidFill>
                  <a:srgbClr val="424242"/>
                </a:solidFill>
                <a:cs typeface="Times New Roman" panose="02020603050405020304" pitchFamily="18" charset="0"/>
              </a:rPr>
              <a:pPr algn="r" eaLnBrk="1" hangingPunct="1">
                <a:spcBef>
                  <a:spcPts val="500"/>
                </a:spcBef>
                <a:buClr>
                  <a:srgbClr val="800080"/>
                </a:buClr>
                <a:buSzPct val="55000"/>
                <a:buFont typeface="Wingdings" panose="05000000000000000000" pitchFamily="2" charset="2"/>
                <a:buNone/>
                <a:defRPr/>
              </a:pPr>
              <a:t>‹#›</a:t>
            </a:fld>
            <a:endParaRPr lang="en-US" altLang="en-US" sz="1200">
              <a:solidFill>
                <a:srgbClr val="424242"/>
              </a:solidFill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2" r:id="rId2"/>
    <p:sldLayoutId id="2147483903" r:id="rId3"/>
    <p:sldLayoutId id="2147483904" r:id="rId4"/>
    <p:sldLayoutId id="2147483905" r:id="rId5"/>
    <p:sldLayoutId id="2147483906" r:id="rId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MS PGothic" panose="020B0600070205080204" pitchFamily="34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95000"/>
        <a:buFont typeface="Wingdings 2" panose="05020102010507070707" pitchFamily="18" charset="2"/>
        <a:buChar char=""/>
        <a:defRPr sz="2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65000"/>
        <a:buFont typeface="Wingdings 2" panose="05020102010507070707" pitchFamily="18" charset="2"/>
        <a:buChar char=""/>
        <a:defRPr sz="17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39639D"/>
        </a:buClr>
        <a:buSzPct val="65000"/>
        <a:buFont typeface="Wingdings 2" panose="05020102010507070707" pitchFamily="18" charset="2"/>
        <a:buChar char=""/>
        <a:defRPr sz="17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hthompson.com/UWHS142/Docs/ArrayLists/ap09_frq_computer_science_a.pdf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859A50-0043-484A-BE08-1025FFFA58F5}"/>
              </a:ext>
            </a:extLst>
          </p:cNvPr>
          <p:cNvSpPr txBox="1"/>
          <p:nvPr/>
        </p:nvSpPr>
        <p:spPr>
          <a:xfrm>
            <a:off x="595313" y="992188"/>
            <a:ext cx="7183437" cy="59896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250000"/>
              </a:lnSpc>
              <a:defRPr/>
            </a:pPr>
            <a:r>
              <a:rPr lang="en-US" sz="1800" b="1" dirty="0"/>
              <a:t>How to best use these slides…</a:t>
            </a: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  <a:defRPr/>
            </a:pPr>
            <a:r>
              <a:rPr lang="en-US" sz="1500" dirty="0"/>
              <a:t>View the PPT as a slide show</a:t>
            </a:r>
          </a:p>
          <a:p>
            <a:pPr marL="557213" lvl="1" indent="-214313">
              <a:lnSpc>
                <a:spcPct val="250000"/>
              </a:lnSpc>
              <a:buFont typeface="Arial" panose="020B0604020202020204" pitchFamily="34" charset="0"/>
              <a:buChar char="•"/>
              <a:defRPr/>
            </a:pPr>
            <a:endParaRPr lang="en-US" sz="1500" dirty="0"/>
          </a:p>
          <a:p>
            <a:pPr marL="557213" lvl="1" indent="-214313">
              <a:lnSpc>
                <a:spcPct val="250000"/>
              </a:lnSpc>
              <a:buFont typeface="Arial" panose="020B0604020202020204" pitchFamily="34" charset="0"/>
              <a:buChar char="•"/>
              <a:defRPr/>
            </a:pPr>
            <a:endParaRPr lang="en-US" sz="1500" dirty="0"/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  <a:defRPr/>
            </a:pPr>
            <a:r>
              <a:rPr lang="en-US" sz="1500" dirty="0"/>
              <a:t>Then click through every step</a:t>
            </a:r>
          </a:p>
          <a:p>
            <a:pPr marL="557213" lvl="1" indent="-21431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500" dirty="0"/>
              <a:t>Mouse clicks will advance the slide show</a:t>
            </a:r>
          </a:p>
          <a:p>
            <a:pPr marL="557213" lvl="1" indent="-21431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500" dirty="0"/>
              <a:t>Left/right arrow keys move forward/backward</a:t>
            </a:r>
          </a:p>
          <a:p>
            <a:pPr marL="557213" lvl="1" indent="-21431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500" dirty="0"/>
              <a:t>Mouse wheel scrolling moves forward/backward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1500" dirty="0"/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1500" dirty="0"/>
              <a:t>When a question is posed, stop and think it through, try to answer it yourself before clicking</a:t>
            </a:r>
          </a:p>
          <a:p>
            <a:pPr>
              <a:defRPr/>
            </a:pPr>
            <a:endParaRPr lang="en-US" sz="1500" dirty="0"/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1500" dirty="0"/>
              <a:t>If you have questions, use PS discussion boards, email me, and/or visit us in a Teams class session!</a:t>
            </a: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  <a:defRPr/>
            </a:pPr>
            <a:endParaRPr lang="en-US" sz="15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881D9B-3695-41B9-BCEB-CE65E4A01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2154238"/>
            <a:ext cx="76168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B056FB6-2AC9-41E1-A88B-15898521B649}"/>
              </a:ext>
            </a:extLst>
          </p:cNvPr>
          <p:cNvSpPr/>
          <p:nvPr/>
        </p:nvSpPr>
        <p:spPr>
          <a:xfrm>
            <a:off x="3967163" y="2052638"/>
            <a:ext cx="711200" cy="604837"/>
          </a:xfrm>
          <a:prstGeom prst="ellipse">
            <a:avLst/>
          </a:prstGeom>
          <a:solidFill>
            <a:srgbClr val="FFFF00">
              <a:alpha val="1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41457C2-0721-4629-A24D-41147472C418}"/>
              </a:ext>
            </a:extLst>
          </p:cNvPr>
          <p:cNvSpPr/>
          <p:nvPr/>
        </p:nvSpPr>
        <p:spPr>
          <a:xfrm>
            <a:off x="765175" y="2422525"/>
            <a:ext cx="711200" cy="606425"/>
          </a:xfrm>
          <a:prstGeom prst="ellipse">
            <a:avLst/>
          </a:prstGeom>
          <a:solidFill>
            <a:srgbClr val="FFFF00">
              <a:alpha val="1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CC80444-808B-475A-A0ED-88860A105251}"/>
              </a:ext>
            </a:extLst>
          </p:cNvPr>
          <p:cNvCxnSpPr>
            <a:cxnSpLocks/>
            <a:endCxn id="4" idx="2"/>
          </p:cNvCxnSpPr>
          <p:nvPr/>
        </p:nvCxnSpPr>
        <p:spPr>
          <a:xfrm>
            <a:off x="2590800" y="2154238"/>
            <a:ext cx="1376363" cy="2000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B3C9A45-C9D4-4743-AF4B-2A243CB68A80}"/>
              </a:ext>
            </a:extLst>
          </p:cNvPr>
          <p:cNvCxnSpPr>
            <a:cxnSpLocks/>
          </p:cNvCxnSpPr>
          <p:nvPr/>
        </p:nvCxnSpPr>
        <p:spPr>
          <a:xfrm flipH="1">
            <a:off x="1449388" y="2154238"/>
            <a:ext cx="981075" cy="3698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9D7A3A71-0434-4F86-AE39-663B9710E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ourier New" panose="02070309020205020404" pitchFamily="49" charset="0"/>
              </a:rPr>
              <a:t>Homework Assignment</a:t>
            </a:r>
            <a:endParaRPr lang="en-US" altLang="en-US" dirty="0"/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D840B42A-D41C-44B4-80B7-9306B249D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1371600"/>
            <a:ext cx="8382000" cy="5181600"/>
          </a:xfrm>
        </p:spPr>
        <p:txBody>
          <a:bodyPr/>
          <a:lstStyle/>
          <a:p>
            <a:pPr lvl="1">
              <a:tabLst>
                <a:tab pos="4572000" algn="l"/>
              </a:tabLst>
            </a:pPr>
            <a:r>
              <a:rPr lang="en-US" altLang="en-US" dirty="0">
                <a:latin typeface="Verdana (Body)"/>
              </a:rPr>
              <a:t>See the class website assignment page!</a:t>
            </a:r>
          </a:p>
          <a:p>
            <a:pPr lvl="1">
              <a:lnSpc>
                <a:spcPct val="200000"/>
              </a:lnSpc>
              <a:tabLst>
                <a:tab pos="4572000" algn="l"/>
              </a:tabLst>
            </a:pPr>
            <a:r>
              <a:rPr lang="en-US" altLang="en-US" dirty="0">
                <a:latin typeface="Verdana (Body)"/>
              </a:rPr>
              <a:t>Got a bunch of problems on Codingbat.org to do.</a:t>
            </a:r>
          </a:p>
          <a:p>
            <a:pPr lvl="1">
              <a:lnSpc>
                <a:spcPct val="200000"/>
              </a:lnSpc>
              <a:tabLst>
                <a:tab pos="4572000" algn="l"/>
              </a:tabLst>
            </a:pPr>
            <a:r>
              <a:rPr lang="en-US" altLang="en-US" dirty="0">
                <a:latin typeface="Verdana (Body)"/>
              </a:rPr>
              <a:t>Have fun!</a:t>
            </a:r>
          </a:p>
          <a:p>
            <a:pPr lvl="1">
              <a:lnSpc>
                <a:spcPct val="80000"/>
              </a:lnSpc>
              <a:buFontTx/>
              <a:buNone/>
              <a:tabLst>
                <a:tab pos="4572000" algn="l"/>
              </a:tabLst>
            </a:pPr>
            <a:endParaRPr lang="en-US" altLang="en-US" b="1" dirty="0">
              <a:latin typeface="Verdana (Body)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CC425FA-F3DB-417D-B980-D6AD21CEB0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1219200"/>
            <a:ext cx="8001000" cy="1470025"/>
          </a:xfrm>
        </p:spPr>
        <p:txBody>
          <a:bodyPr/>
          <a:lstStyle/>
          <a:p>
            <a:pPr eaLnBrk="1" hangingPunct="1"/>
            <a:r>
              <a:rPr lang="en-US" altLang="en-US" dirty="0"/>
              <a:t>AP 2009 Tile Game</a:t>
            </a:r>
            <a:br>
              <a:rPr lang="en-US" altLang="en-US" dirty="0"/>
            </a:br>
            <a:r>
              <a:rPr lang="en-US" altLang="en-US" dirty="0"/>
              <a:t>FRQ Problem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06D34FDC-1E6F-43BA-9A0A-7CA3F9CC15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>
            <a:extLst>
              <a:ext uri="{FF2B5EF4-FFF2-40B4-BE49-F238E27FC236}">
                <a16:creationId xmlns:a16="http://schemas.microsoft.com/office/drawing/2014/main" id="{D142933F-4B7E-4901-9A3B-F0CBF5212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685800"/>
            <a:ext cx="891540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18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problem: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Below is a link to the FRQ problems from 2009.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take time to read through pages 9-12 for the </a:t>
            </a:r>
            <a:r>
              <a:rPr lang="en-US" altLang="en-US" sz="1400" i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TileGame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problem.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9: basic problem info, and class outline for the supporting class </a:t>
            </a:r>
            <a:r>
              <a:rPr lang="en-US" altLang="en-US" sz="1400" i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NumberTile</a:t>
            </a:r>
            <a:endParaRPr lang="en-US" altLang="en-US" sz="1400" i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10: class outline for the problem class </a:t>
            </a:r>
            <a:r>
              <a:rPr lang="en-US" altLang="en-US" sz="1400" i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TileGame</a:t>
            </a:r>
            <a:endParaRPr lang="en-US" altLang="en-US" sz="1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11: problem part A instructions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12: problem part B instructions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sure you come back when you are done!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next walk through the problem including solving it.</a:t>
            </a:r>
            <a:endParaRPr lang="en-US" altLang="en-US" sz="14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Arial" panose="020B0604020202020204" pitchFamily="34" charset="0"/>
                <a:hlinkClick r:id="rId2"/>
              </a:rPr>
              <a:t>2009 FRQ Problems</a:t>
            </a:r>
            <a:endParaRPr lang="en-US" altLang="en-US" sz="1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>
            <a:extLst>
              <a:ext uri="{FF2B5EF4-FFF2-40B4-BE49-F238E27FC236}">
                <a16:creationId xmlns:a16="http://schemas.microsoft.com/office/drawing/2014/main" id="{D142933F-4B7E-4901-9A3B-F0CBF5212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838200"/>
            <a:ext cx="350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18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9: Problem Description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0F91FD-71EF-4FBA-A944-7F61C9530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8549" y="838200"/>
            <a:ext cx="5365449" cy="5867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BC79B14-F3AD-476F-9980-B92B5257EE7E}"/>
              </a:ext>
            </a:extLst>
          </p:cNvPr>
          <p:cNvSpPr/>
          <p:nvPr/>
        </p:nvSpPr>
        <p:spPr>
          <a:xfrm>
            <a:off x="3962401" y="2362200"/>
            <a:ext cx="4191000" cy="3048000"/>
          </a:xfrm>
          <a:prstGeom prst="rect">
            <a:avLst/>
          </a:prstGeom>
          <a:solidFill>
            <a:srgbClr val="FFFF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D9A77E-0B11-4EC9-BDD8-A201045E71C1}"/>
              </a:ext>
            </a:extLst>
          </p:cNvPr>
          <p:cNvSpPr/>
          <p:nvPr/>
        </p:nvSpPr>
        <p:spPr>
          <a:xfrm>
            <a:off x="3778551" y="824007"/>
            <a:ext cx="5213050" cy="383525"/>
          </a:xfrm>
          <a:prstGeom prst="rect">
            <a:avLst/>
          </a:prstGeom>
          <a:solidFill>
            <a:srgbClr val="FFFF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A3736CB-A1DF-4D03-8E33-0910968A7940}"/>
              </a:ext>
            </a:extLst>
          </p:cNvPr>
          <p:cNvSpPr/>
          <p:nvPr/>
        </p:nvSpPr>
        <p:spPr>
          <a:xfrm>
            <a:off x="4191000" y="1546077"/>
            <a:ext cx="228600" cy="228600"/>
          </a:xfrm>
          <a:prstGeom prst="ellipse">
            <a:avLst/>
          </a:prstGeom>
          <a:solidFill>
            <a:schemeClr val="accent1">
              <a:alpha val="1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545A675-655D-40D1-ACAF-B757F7230D0C}"/>
              </a:ext>
            </a:extLst>
          </p:cNvPr>
          <p:cNvSpPr/>
          <p:nvPr/>
        </p:nvSpPr>
        <p:spPr>
          <a:xfrm>
            <a:off x="5562600" y="1795055"/>
            <a:ext cx="228600" cy="228600"/>
          </a:xfrm>
          <a:prstGeom prst="ellipse">
            <a:avLst/>
          </a:prstGeom>
          <a:solidFill>
            <a:schemeClr val="accent1">
              <a:alpha val="1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BF95C3B-FEE2-4ED6-A638-120D710EC92F}"/>
              </a:ext>
            </a:extLst>
          </p:cNvPr>
          <p:cNvSpPr/>
          <p:nvPr/>
        </p:nvSpPr>
        <p:spPr>
          <a:xfrm>
            <a:off x="6346974" y="2078628"/>
            <a:ext cx="228600" cy="228600"/>
          </a:xfrm>
          <a:prstGeom prst="ellipse">
            <a:avLst/>
          </a:prstGeom>
          <a:solidFill>
            <a:schemeClr val="accent1">
              <a:alpha val="1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D16E573-CB10-46CC-9F86-3CC8511E5A9F}"/>
              </a:ext>
            </a:extLst>
          </p:cNvPr>
          <p:cNvSpPr/>
          <p:nvPr/>
        </p:nvSpPr>
        <p:spPr>
          <a:xfrm>
            <a:off x="7124699" y="1818556"/>
            <a:ext cx="228600" cy="228600"/>
          </a:xfrm>
          <a:prstGeom prst="ellipse">
            <a:avLst/>
          </a:prstGeom>
          <a:solidFill>
            <a:schemeClr val="accent1">
              <a:alpha val="1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FFDDD1E-C668-4333-8A69-C6C952215FEB}"/>
              </a:ext>
            </a:extLst>
          </p:cNvPr>
          <p:cNvSpPr/>
          <p:nvPr/>
        </p:nvSpPr>
        <p:spPr>
          <a:xfrm>
            <a:off x="8534400" y="1546077"/>
            <a:ext cx="228600" cy="228600"/>
          </a:xfrm>
          <a:prstGeom prst="ellipse">
            <a:avLst/>
          </a:prstGeom>
          <a:solidFill>
            <a:schemeClr val="accent1">
              <a:alpha val="1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381B9A5-34CA-4B90-A13C-8C6DD2E89E70}"/>
              </a:ext>
            </a:extLst>
          </p:cNvPr>
          <p:cNvSpPr/>
          <p:nvPr/>
        </p:nvSpPr>
        <p:spPr>
          <a:xfrm>
            <a:off x="5257800" y="2058550"/>
            <a:ext cx="228600" cy="228600"/>
          </a:xfrm>
          <a:prstGeom prst="ellipse">
            <a:avLst/>
          </a:prstGeom>
          <a:solidFill>
            <a:schemeClr val="accent2">
              <a:alpha val="1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3BEE101-DFA7-4BF5-98ED-2C30350D8EAE}"/>
              </a:ext>
            </a:extLst>
          </p:cNvPr>
          <p:cNvSpPr/>
          <p:nvPr/>
        </p:nvSpPr>
        <p:spPr>
          <a:xfrm>
            <a:off x="6052617" y="1818556"/>
            <a:ext cx="228600" cy="228600"/>
          </a:xfrm>
          <a:prstGeom prst="ellipse">
            <a:avLst/>
          </a:prstGeom>
          <a:solidFill>
            <a:schemeClr val="accent2">
              <a:alpha val="1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270D5F7-A400-4D4E-A06D-8CB1C8A31837}"/>
              </a:ext>
            </a:extLst>
          </p:cNvPr>
          <p:cNvSpPr/>
          <p:nvPr/>
        </p:nvSpPr>
        <p:spPr>
          <a:xfrm>
            <a:off x="8851888" y="1795055"/>
            <a:ext cx="228600" cy="228600"/>
          </a:xfrm>
          <a:prstGeom prst="ellipse">
            <a:avLst/>
          </a:prstGeom>
          <a:solidFill>
            <a:schemeClr val="accent2">
              <a:alpha val="1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A68E694-8981-4922-8015-B79915FEBF10}"/>
              </a:ext>
            </a:extLst>
          </p:cNvPr>
          <p:cNvSpPr/>
          <p:nvPr/>
        </p:nvSpPr>
        <p:spPr>
          <a:xfrm>
            <a:off x="4506366" y="1807162"/>
            <a:ext cx="228600" cy="228600"/>
          </a:xfrm>
          <a:prstGeom prst="ellipse">
            <a:avLst/>
          </a:prstGeom>
          <a:solidFill>
            <a:schemeClr val="accent2">
              <a:alpha val="1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5F22F1A-C9D4-42C1-8FE1-C4DA2D7A02AE}"/>
              </a:ext>
            </a:extLst>
          </p:cNvPr>
          <p:cNvSpPr/>
          <p:nvPr/>
        </p:nvSpPr>
        <p:spPr>
          <a:xfrm>
            <a:off x="7433417" y="1545803"/>
            <a:ext cx="228600" cy="228600"/>
          </a:xfrm>
          <a:prstGeom prst="ellipse">
            <a:avLst/>
          </a:prstGeom>
          <a:solidFill>
            <a:schemeClr val="accent2">
              <a:alpha val="1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A45D77A0-4B05-4E69-B30C-7A507C2F9FAE}"/>
              </a:ext>
            </a:extLst>
          </p:cNvPr>
          <p:cNvSpPr/>
          <p:nvPr/>
        </p:nvSpPr>
        <p:spPr>
          <a:xfrm rot="21412022">
            <a:off x="5263491" y="1611860"/>
            <a:ext cx="380387" cy="375570"/>
          </a:xfrm>
          <a:prstGeom prst="arc">
            <a:avLst/>
          </a:prstGeom>
          <a:ln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E6F2D4B5-9B78-403F-AE8E-608856C7C439}"/>
              </a:ext>
            </a:extLst>
          </p:cNvPr>
          <p:cNvSpPr/>
          <p:nvPr/>
        </p:nvSpPr>
        <p:spPr>
          <a:xfrm rot="6244591">
            <a:off x="6444560" y="1784607"/>
            <a:ext cx="424632" cy="339269"/>
          </a:xfrm>
          <a:prstGeom prst="arc">
            <a:avLst/>
          </a:prstGeom>
          <a:ln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1385566E-B81B-4D47-ADFD-8D94AA5D8476}"/>
              </a:ext>
            </a:extLst>
          </p:cNvPr>
          <p:cNvSpPr/>
          <p:nvPr/>
        </p:nvSpPr>
        <p:spPr>
          <a:xfrm rot="10800000">
            <a:off x="7217459" y="1886865"/>
            <a:ext cx="464314" cy="383525"/>
          </a:xfrm>
          <a:prstGeom prst="arc">
            <a:avLst/>
          </a:prstGeom>
          <a:ln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BB9726FD-606A-4FB1-BCAD-43448BBA952E}"/>
              </a:ext>
            </a:extLst>
          </p:cNvPr>
          <p:cNvSpPr/>
          <p:nvPr/>
        </p:nvSpPr>
        <p:spPr>
          <a:xfrm rot="16200000">
            <a:off x="8287091" y="1634906"/>
            <a:ext cx="420318" cy="347184"/>
          </a:xfrm>
          <a:prstGeom prst="arc">
            <a:avLst/>
          </a:prstGeom>
          <a:ln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561DB44-D16C-4D11-804B-990D9615BD80}"/>
              </a:ext>
            </a:extLst>
          </p:cNvPr>
          <p:cNvSpPr/>
          <p:nvPr/>
        </p:nvSpPr>
        <p:spPr>
          <a:xfrm>
            <a:off x="3930950" y="5410200"/>
            <a:ext cx="5149538" cy="1347662"/>
          </a:xfrm>
          <a:prstGeom prst="rect">
            <a:avLst/>
          </a:prstGeom>
          <a:solidFill>
            <a:srgbClr val="FFFF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820E11-6CB8-403B-A612-4DBF1C61561E}"/>
              </a:ext>
            </a:extLst>
          </p:cNvPr>
          <p:cNvSpPr txBox="1"/>
          <p:nvPr/>
        </p:nvSpPr>
        <p:spPr>
          <a:xfrm>
            <a:off x="228862" y="1253060"/>
            <a:ext cx="358586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Game tiles: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A game with square tiles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A tile has a number on each side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Tiles are rotated clockwise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r>
              <a:rPr lang="en-US" sz="1400" dirty="0"/>
              <a:t>Game board: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Tiles are set side-by-side in a row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Touching sides must have the same number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tile 0 right == tile 1 left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tile 1 right == tile 2 left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…etc.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r>
              <a:rPr lang="en-US" sz="1400" dirty="0"/>
              <a:t>Supporting class: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Encapsulates a tile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We do not write code for this class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Provided 3 tile methods: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rotate() – 90 deg clockwise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getLeft</a:t>
            </a:r>
            <a:r>
              <a:rPr lang="en-US" sz="1400" dirty="0"/>
              <a:t>() – get left side #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getRight</a:t>
            </a:r>
            <a:r>
              <a:rPr lang="en-US" sz="1400" dirty="0"/>
              <a:t>() – get right side #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12167C9-693A-481D-86A8-3F228FED21E8}"/>
              </a:ext>
            </a:extLst>
          </p:cNvPr>
          <p:cNvSpPr/>
          <p:nvPr/>
        </p:nvSpPr>
        <p:spPr>
          <a:xfrm>
            <a:off x="4876800" y="6180746"/>
            <a:ext cx="457200" cy="152400"/>
          </a:xfrm>
          <a:prstGeom prst="rect">
            <a:avLst/>
          </a:prstGeom>
          <a:solidFill>
            <a:schemeClr val="bg2">
              <a:lumMod val="50000"/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B2CD0B8-F3A4-49AE-A56C-DC24C9D5872C}"/>
              </a:ext>
            </a:extLst>
          </p:cNvPr>
          <p:cNvSpPr/>
          <p:nvPr/>
        </p:nvSpPr>
        <p:spPr>
          <a:xfrm>
            <a:off x="5529129" y="6187592"/>
            <a:ext cx="457200" cy="152400"/>
          </a:xfrm>
          <a:prstGeom prst="rect">
            <a:avLst/>
          </a:prstGeom>
          <a:solidFill>
            <a:schemeClr val="bg2">
              <a:lumMod val="50000"/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A06104D-7A9D-4D84-B46F-AB8B98BF3831}"/>
              </a:ext>
            </a:extLst>
          </p:cNvPr>
          <p:cNvSpPr/>
          <p:nvPr/>
        </p:nvSpPr>
        <p:spPr>
          <a:xfrm>
            <a:off x="4252142" y="2898228"/>
            <a:ext cx="2224857" cy="683171"/>
          </a:xfrm>
          <a:prstGeom prst="rect">
            <a:avLst/>
          </a:prstGeom>
          <a:solidFill>
            <a:schemeClr val="bg2">
              <a:lumMod val="50000"/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E81FF19-39F6-4753-9B88-A54630605837}"/>
              </a:ext>
            </a:extLst>
          </p:cNvPr>
          <p:cNvSpPr/>
          <p:nvPr/>
        </p:nvSpPr>
        <p:spPr>
          <a:xfrm>
            <a:off x="4259671" y="3659026"/>
            <a:ext cx="2224857" cy="683171"/>
          </a:xfrm>
          <a:prstGeom prst="rect">
            <a:avLst/>
          </a:prstGeom>
          <a:solidFill>
            <a:schemeClr val="bg2">
              <a:lumMod val="50000"/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A211B6F-5FC3-40EE-9615-79FA95CAE40A}"/>
              </a:ext>
            </a:extLst>
          </p:cNvPr>
          <p:cNvSpPr/>
          <p:nvPr/>
        </p:nvSpPr>
        <p:spPr>
          <a:xfrm>
            <a:off x="4267200" y="4419825"/>
            <a:ext cx="2224857" cy="617922"/>
          </a:xfrm>
          <a:prstGeom prst="rect">
            <a:avLst/>
          </a:prstGeom>
          <a:solidFill>
            <a:schemeClr val="bg2">
              <a:lumMod val="50000"/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BBCA32B-B12E-41FC-BB6F-6395C3F85175}"/>
              </a:ext>
            </a:extLst>
          </p:cNvPr>
          <p:cNvSpPr/>
          <p:nvPr/>
        </p:nvSpPr>
        <p:spPr>
          <a:xfrm>
            <a:off x="6177185" y="6186168"/>
            <a:ext cx="457200" cy="152400"/>
          </a:xfrm>
          <a:prstGeom prst="rect">
            <a:avLst/>
          </a:prstGeom>
          <a:solidFill>
            <a:schemeClr val="bg2">
              <a:lumMod val="50000"/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C918F77-F749-49BE-A1CA-A7DDAC226380}"/>
              </a:ext>
            </a:extLst>
          </p:cNvPr>
          <p:cNvSpPr/>
          <p:nvPr/>
        </p:nvSpPr>
        <p:spPr>
          <a:xfrm>
            <a:off x="6825241" y="6184744"/>
            <a:ext cx="457200" cy="152400"/>
          </a:xfrm>
          <a:prstGeom prst="rect">
            <a:avLst/>
          </a:prstGeom>
          <a:solidFill>
            <a:schemeClr val="bg2">
              <a:lumMod val="50000"/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2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2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2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2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6" grpId="1" animBg="1"/>
      <p:bldP spid="5" grpId="0" animBg="1"/>
      <p:bldP spid="5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7" grpId="0" animBg="1"/>
      <p:bldP spid="7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>
            <a:extLst>
              <a:ext uri="{FF2B5EF4-FFF2-40B4-BE49-F238E27FC236}">
                <a16:creationId xmlns:a16="http://schemas.microsoft.com/office/drawing/2014/main" id="{D142933F-4B7E-4901-9A3B-F0CBF5212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838200"/>
            <a:ext cx="36623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18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10: Example + Main Class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0EA30CB-F2C5-4112-886E-E7909B1D790E}"/>
              </a:ext>
            </a:extLst>
          </p:cNvPr>
          <p:cNvSpPr txBox="1"/>
          <p:nvPr/>
        </p:nvSpPr>
        <p:spPr>
          <a:xfrm>
            <a:off x="130849" y="817623"/>
            <a:ext cx="3585862" cy="5986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Page 10: Main Class: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Note how the description doesn’t give all the info we need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Here you need to carefully read the comment headers for the methods to get the rest of the info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We have 2 methods to write: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err="1"/>
              <a:t>getIndexForFit</a:t>
            </a:r>
            <a:r>
              <a:rPr lang="en-US" sz="1400" dirty="0"/>
              <a:t>()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err="1"/>
              <a:t>insertTile</a:t>
            </a:r>
            <a:r>
              <a:rPr lang="en-US" sz="1400" dirty="0"/>
              <a:t>()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err="1"/>
              <a:t>getIndexForFit</a:t>
            </a:r>
            <a:r>
              <a:rPr lang="en-US" sz="1400" dirty="0"/>
              <a:t>()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Returns index where the given tile should be inserted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Does NOT insert the tile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Returns 0 if board is empty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Returns -1 if can’t insert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Returns index of position this tile can be inserted at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err="1"/>
              <a:t>insertTile</a:t>
            </a:r>
            <a:r>
              <a:rPr lang="en-US" sz="1400" dirty="0"/>
              <a:t>()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Actually inserts the tile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Rotate tile as necessary to fit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Hint: </a:t>
            </a:r>
            <a:r>
              <a:rPr lang="en-US" sz="1400" b="1" i="1" dirty="0"/>
              <a:t>USE</a:t>
            </a:r>
            <a:r>
              <a:rPr lang="en-US" sz="1400" dirty="0"/>
              <a:t> </a:t>
            </a:r>
            <a:r>
              <a:rPr lang="en-US" sz="1400" dirty="0" err="1"/>
              <a:t>getIndexForFit</a:t>
            </a:r>
            <a:r>
              <a:rPr lang="en-US" sz="1400" dirty="0"/>
              <a:t>()</a:t>
            </a:r>
            <a:endParaRPr lang="en-US" sz="1400" b="1" i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820E11-6CB8-403B-A612-4DBF1C61561E}"/>
              </a:ext>
            </a:extLst>
          </p:cNvPr>
          <p:cNvSpPr txBox="1"/>
          <p:nvPr/>
        </p:nvSpPr>
        <p:spPr>
          <a:xfrm>
            <a:off x="228862" y="1253060"/>
            <a:ext cx="3585862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 (continued from </a:t>
            </a:r>
            <a:r>
              <a:rPr lang="en-US" sz="1400" dirty="0" err="1"/>
              <a:t>pg</a:t>
            </a:r>
            <a:r>
              <a:rPr lang="en-US" sz="1400" dirty="0"/>
              <a:t> 9):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Tile from </a:t>
            </a:r>
            <a:r>
              <a:rPr lang="en-US" sz="1400" dirty="0" err="1"/>
              <a:t>pg</a:t>
            </a:r>
            <a:r>
              <a:rPr lang="en-US" sz="1400" dirty="0"/>
              <a:t> 9 is shown inserted between old tiles 2 &amp; 3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The new tile is now tile 3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There are multiple places it could be placed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err="1"/>
              <a:t>btwn</a:t>
            </a:r>
            <a:r>
              <a:rPr lang="en-US" sz="1400" dirty="0"/>
              <a:t> tiles 2 &amp; 3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err="1"/>
              <a:t>btwn</a:t>
            </a:r>
            <a:r>
              <a:rPr lang="en-US" sz="1400" dirty="0"/>
              <a:t> tiles 3 &amp; 4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Choose the first placement match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The description </a:t>
            </a:r>
            <a:r>
              <a:rPr lang="en-US" sz="1400" b="1" i="1" dirty="0"/>
              <a:t>implies</a:t>
            </a:r>
            <a:r>
              <a:rPr lang="en-US" sz="1400" dirty="0"/>
              <a:t> you can rotate the tile to insert it.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0682BD-AA79-45E6-8BAF-BD4893946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148" y="685800"/>
            <a:ext cx="5127851" cy="6096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ED9A77E-0B11-4EC9-BDD8-A201045E71C1}"/>
              </a:ext>
            </a:extLst>
          </p:cNvPr>
          <p:cNvSpPr/>
          <p:nvPr/>
        </p:nvSpPr>
        <p:spPr>
          <a:xfrm>
            <a:off x="4016148" y="685800"/>
            <a:ext cx="5127851" cy="685800"/>
          </a:xfrm>
          <a:prstGeom prst="rect">
            <a:avLst/>
          </a:prstGeom>
          <a:solidFill>
            <a:srgbClr val="FFFF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52B7B7A-5DD7-40A7-9CEC-7E46650AD492}"/>
              </a:ext>
            </a:extLst>
          </p:cNvPr>
          <p:cNvSpPr/>
          <p:nvPr/>
        </p:nvSpPr>
        <p:spPr>
          <a:xfrm>
            <a:off x="6732286" y="1598776"/>
            <a:ext cx="608551" cy="734226"/>
          </a:xfrm>
          <a:prstGeom prst="rect">
            <a:avLst/>
          </a:prstGeom>
          <a:solidFill>
            <a:srgbClr val="FFFF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A06104D-7A9D-4D84-B46F-AB8B98BF3831}"/>
              </a:ext>
            </a:extLst>
          </p:cNvPr>
          <p:cNvSpPr/>
          <p:nvPr/>
        </p:nvSpPr>
        <p:spPr>
          <a:xfrm>
            <a:off x="4974538" y="833927"/>
            <a:ext cx="3434524" cy="148839"/>
          </a:xfrm>
          <a:prstGeom prst="rect">
            <a:avLst/>
          </a:prstGeom>
          <a:solidFill>
            <a:schemeClr val="bg2">
              <a:lumMod val="50000"/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9351E5F-07EF-4EB4-B7D5-95E2925E5547}"/>
              </a:ext>
            </a:extLst>
          </p:cNvPr>
          <p:cNvSpPr/>
          <p:nvPr/>
        </p:nvSpPr>
        <p:spPr>
          <a:xfrm>
            <a:off x="4016147" y="2427372"/>
            <a:ext cx="4991119" cy="4354428"/>
          </a:xfrm>
          <a:prstGeom prst="rect">
            <a:avLst/>
          </a:prstGeom>
          <a:solidFill>
            <a:srgbClr val="FFFF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76AAC23-BFA2-410B-AA4B-2D2DC4E1D5D3}"/>
              </a:ext>
            </a:extLst>
          </p:cNvPr>
          <p:cNvSpPr/>
          <p:nvPr/>
        </p:nvSpPr>
        <p:spPr>
          <a:xfrm>
            <a:off x="4342689" y="3652086"/>
            <a:ext cx="4191712" cy="1224714"/>
          </a:xfrm>
          <a:prstGeom prst="rect">
            <a:avLst/>
          </a:prstGeom>
          <a:solidFill>
            <a:srgbClr val="FFFF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FADD909-9676-4076-9103-3EB8C3F73859}"/>
              </a:ext>
            </a:extLst>
          </p:cNvPr>
          <p:cNvSpPr/>
          <p:nvPr/>
        </p:nvSpPr>
        <p:spPr>
          <a:xfrm>
            <a:off x="4342689" y="4936987"/>
            <a:ext cx="4664578" cy="1523634"/>
          </a:xfrm>
          <a:prstGeom prst="rect">
            <a:avLst/>
          </a:prstGeom>
          <a:solidFill>
            <a:srgbClr val="FFFF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6134315A-0A4E-465E-AE02-8ED59C793005}"/>
              </a:ext>
            </a:extLst>
          </p:cNvPr>
          <p:cNvSpPr/>
          <p:nvPr/>
        </p:nvSpPr>
        <p:spPr>
          <a:xfrm rot="10800000">
            <a:off x="6846061" y="2353115"/>
            <a:ext cx="381000" cy="4863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row: Down 39">
            <a:extLst>
              <a:ext uri="{FF2B5EF4-FFF2-40B4-BE49-F238E27FC236}">
                <a16:creationId xmlns:a16="http://schemas.microsoft.com/office/drawing/2014/main" id="{2B20FBFD-0137-4FD9-986A-5DFE2F86C238}"/>
              </a:ext>
            </a:extLst>
          </p:cNvPr>
          <p:cNvSpPr/>
          <p:nvPr/>
        </p:nvSpPr>
        <p:spPr>
          <a:xfrm rot="10800000">
            <a:off x="7835948" y="2351691"/>
            <a:ext cx="381000" cy="4863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03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3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3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6" grpId="0" animBg="1"/>
      <p:bldP spid="6" grpId="1" animBg="1"/>
      <p:bldP spid="35" grpId="0" animBg="1"/>
      <p:bldP spid="35" grpId="1" animBg="1"/>
      <p:bldP spid="29" grpId="0" animBg="1"/>
      <p:bldP spid="29" grpId="1" animBg="1"/>
      <p:bldP spid="39" grpId="0" animBg="1"/>
      <p:bldP spid="39" grpId="1" animBg="1"/>
      <p:bldP spid="37" grpId="0" animBg="1"/>
      <p:bldP spid="37" grpId="1" animBg="1"/>
      <p:bldP spid="37" grpId="2" animBg="1"/>
      <p:bldP spid="37" grpId="3" animBg="1"/>
      <p:bldP spid="37" grpId="4" animBg="1"/>
      <p:bldP spid="37" grpId="5" animBg="1"/>
      <p:bldP spid="38" grpId="0" animBg="1"/>
      <p:bldP spid="38" grpId="1" animBg="1"/>
      <p:bldP spid="38" grpId="2" animBg="1"/>
      <p:bldP spid="38" grpId="3" animBg="1"/>
      <p:bldP spid="38" grpId="4" animBg="1"/>
      <p:bldP spid="38" grpId="5" animBg="1"/>
      <p:bldP spid="12" grpId="0" animBg="1"/>
      <p:bldP spid="12" grpId="1" animBg="1"/>
      <p:bldP spid="40" grpId="0" animBg="1"/>
      <p:bldP spid="4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B5B5E5A-15C1-447F-BD29-11A17BD8879D}"/>
              </a:ext>
            </a:extLst>
          </p:cNvPr>
          <p:cNvSpPr/>
          <p:nvPr/>
        </p:nvSpPr>
        <p:spPr>
          <a:xfrm>
            <a:off x="-1" y="533400"/>
            <a:ext cx="4336271" cy="63246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0" name="Rectangle 1">
            <a:extLst>
              <a:ext uri="{FF2B5EF4-FFF2-40B4-BE49-F238E27FC236}">
                <a16:creationId xmlns:a16="http://schemas.microsoft.com/office/drawing/2014/main" id="{D142933F-4B7E-4901-9A3B-F0CBF5212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609600"/>
            <a:ext cx="2819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18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11: part A problem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820E11-6CB8-403B-A612-4DBF1C61561E}"/>
              </a:ext>
            </a:extLst>
          </p:cNvPr>
          <p:cNvSpPr txBox="1"/>
          <p:nvPr/>
        </p:nvSpPr>
        <p:spPr>
          <a:xfrm>
            <a:off x="165198" y="1011939"/>
            <a:ext cx="358586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200" dirty="0" err="1"/>
              <a:t>getIndexForFit</a:t>
            </a:r>
            <a:r>
              <a:rPr lang="en-US" sz="1200" dirty="0"/>
              <a:t>()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Read the description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Read the method header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Together they give the full picture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We are </a:t>
            </a:r>
            <a:r>
              <a:rPr lang="en-US" sz="1200" b="1" i="1" dirty="0"/>
              <a:t>NOT</a:t>
            </a:r>
            <a:r>
              <a:rPr lang="en-US" sz="1200" dirty="0"/>
              <a:t> inserting in this method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We are figuring out where it </a:t>
            </a:r>
            <a:r>
              <a:rPr lang="en-US" sz="1200" b="1" i="1" dirty="0"/>
              <a:t>would</a:t>
            </a:r>
            <a:r>
              <a:rPr lang="en-US" sz="1200" dirty="0"/>
              <a:t> go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b="1" i="1" dirty="0"/>
              <a:t>IN ITS CURRENT ORIENTATION</a:t>
            </a:r>
            <a:endParaRPr lang="en-US" sz="12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Return the index where it would go: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00" dirty="0"/>
              <a:t>If board is empty: return 0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00" dirty="0"/>
              <a:t>If can’t fit: return -1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00" dirty="0"/>
              <a:t>Can be inserted at front or back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00" dirty="0"/>
              <a:t>If multiple fit spots can return any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FD2478-8D80-49D8-8EFD-5A34DDF4A9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2303" y="1061713"/>
            <a:ext cx="4664588" cy="36773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ED9A77E-0B11-4EC9-BDD8-A201045E71C1}"/>
              </a:ext>
            </a:extLst>
          </p:cNvPr>
          <p:cNvSpPr/>
          <p:nvPr/>
        </p:nvSpPr>
        <p:spPr>
          <a:xfrm>
            <a:off x="4446662" y="1059332"/>
            <a:ext cx="4646063" cy="872018"/>
          </a:xfrm>
          <a:prstGeom prst="rect">
            <a:avLst/>
          </a:prstGeom>
          <a:solidFill>
            <a:srgbClr val="FFFF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F54EDF-CB8D-4C4C-9D91-25B417BB5304}"/>
              </a:ext>
            </a:extLst>
          </p:cNvPr>
          <p:cNvSpPr/>
          <p:nvPr/>
        </p:nvSpPr>
        <p:spPr>
          <a:xfrm>
            <a:off x="4446662" y="1921380"/>
            <a:ext cx="4646063" cy="1487506"/>
          </a:xfrm>
          <a:prstGeom prst="rect">
            <a:avLst/>
          </a:prstGeom>
          <a:solidFill>
            <a:srgbClr val="FFFF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4DEF43-FA99-470F-A566-DF06B267318C}"/>
              </a:ext>
            </a:extLst>
          </p:cNvPr>
          <p:cNvSpPr/>
          <p:nvPr/>
        </p:nvSpPr>
        <p:spPr>
          <a:xfrm>
            <a:off x="4446662" y="3429000"/>
            <a:ext cx="4646063" cy="1487506"/>
          </a:xfrm>
          <a:prstGeom prst="rect">
            <a:avLst/>
          </a:prstGeom>
          <a:solidFill>
            <a:srgbClr val="FFFF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87A43EC-7BCB-4AC8-9770-274ACDB8C7C2}"/>
              </a:ext>
            </a:extLst>
          </p:cNvPr>
          <p:cNvSpPr/>
          <p:nvPr/>
        </p:nvSpPr>
        <p:spPr>
          <a:xfrm>
            <a:off x="8299751" y="1094575"/>
            <a:ext cx="579329" cy="144566"/>
          </a:xfrm>
          <a:prstGeom prst="rect">
            <a:avLst/>
          </a:prstGeom>
          <a:solidFill>
            <a:schemeClr val="bg2">
              <a:lumMod val="50000"/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136723-79B8-449B-A165-8EEFED116477}"/>
              </a:ext>
            </a:extLst>
          </p:cNvPr>
          <p:cNvSpPr/>
          <p:nvPr/>
        </p:nvSpPr>
        <p:spPr>
          <a:xfrm>
            <a:off x="4607607" y="1216929"/>
            <a:ext cx="579329" cy="144566"/>
          </a:xfrm>
          <a:prstGeom prst="rect">
            <a:avLst/>
          </a:prstGeom>
          <a:solidFill>
            <a:schemeClr val="bg2">
              <a:lumMod val="50000"/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E568327-F31B-4DB9-BADE-2BD5AA150F36}"/>
              </a:ext>
            </a:extLst>
          </p:cNvPr>
          <p:cNvSpPr/>
          <p:nvPr/>
        </p:nvSpPr>
        <p:spPr>
          <a:xfrm>
            <a:off x="6457320" y="3770881"/>
            <a:ext cx="1062979" cy="143094"/>
          </a:xfrm>
          <a:prstGeom prst="rect">
            <a:avLst/>
          </a:prstGeom>
          <a:solidFill>
            <a:schemeClr val="bg2">
              <a:lumMod val="50000"/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AEE409-F035-49F1-BE29-59DB69801281}"/>
              </a:ext>
            </a:extLst>
          </p:cNvPr>
          <p:cNvSpPr txBox="1"/>
          <p:nvPr/>
        </p:nvSpPr>
        <p:spPr>
          <a:xfrm>
            <a:off x="162938" y="1274505"/>
            <a:ext cx="3733800" cy="3147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Read the example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Trying to insert two tiles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Tile 1: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dirty="0"/>
              <a:t>2 possible positions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dirty="0" err="1"/>
              <a:t>btwn</a:t>
            </a:r>
            <a:r>
              <a:rPr lang="en-US" sz="1050" dirty="0"/>
              <a:t> 2 &amp; 3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dirty="0" err="1"/>
              <a:t>btwn</a:t>
            </a:r>
            <a:r>
              <a:rPr lang="en-US" sz="1050" dirty="0"/>
              <a:t> 3 &amp; 4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dirty="0"/>
              <a:t>…can choose either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dirty="0"/>
              <a:t>I assume we’ll be looping </a:t>
            </a:r>
            <a:r>
              <a:rPr lang="en-US" sz="1050" dirty="0" err="1"/>
              <a:t>fwd</a:t>
            </a:r>
            <a:r>
              <a:rPr lang="en-US" sz="1050" dirty="0"/>
              <a:t> so pick 1</a:t>
            </a:r>
            <a:r>
              <a:rPr lang="en-US" sz="1050" baseline="30000" dirty="0"/>
              <a:t>st</a:t>
            </a:r>
            <a:endParaRPr lang="en-US" sz="1050" dirty="0"/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dirty="0"/>
              <a:t>…so we’d return 3 because the new tile would be in position 3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Tile 2: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00" dirty="0"/>
              <a:t>Doesn’t fit anywhere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00" dirty="0"/>
              <a:t>Return -1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6134315A-0A4E-465E-AE02-8ED59C793005}"/>
              </a:ext>
            </a:extLst>
          </p:cNvPr>
          <p:cNvSpPr/>
          <p:nvPr/>
        </p:nvSpPr>
        <p:spPr>
          <a:xfrm rot="10800000">
            <a:off x="6261220" y="3239395"/>
            <a:ext cx="381000" cy="4863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row: Down 39">
            <a:extLst>
              <a:ext uri="{FF2B5EF4-FFF2-40B4-BE49-F238E27FC236}">
                <a16:creationId xmlns:a16="http://schemas.microsoft.com/office/drawing/2014/main" id="{2B20FBFD-0137-4FD9-986A-5DFE2F86C238}"/>
              </a:ext>
            </a:extLst>
          </p:cNvPr>
          <p:cNvSpPr/>
          <p:nvPr/>
        </p:nvSpPr>
        <p:spPr>
          <a:xfrm rot="10800000">
            <a:off x="6823817" y="3230849"/>
            <a:ext cx="381000" cy="4863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A06104D-7A9D-4D84-B46F-AB8B98BF3831}"/>
              </a:ext>
            </a:extLst>
          </p:cNvPr>
          <p:cNvSpPr/>
          <p:nvPr/>
        </p:nvSpPr>
        <p:spPr>
          <a:xfrm>
            <a:off x="7655695" y="2478143"/>
            <a:ext cx="688562" cy="872018"/>
          </a:xfrm>
          <a:prstGeom prst="rect">
            <a:avLst/>
          </a:prstGeom>
          <a:solidFill>
            <a:schemeClr val="bg2">
              <a:lumMod val="50000"/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65F2D88-7974-487D-8313-047238355B83}"/>
              </a:ext>
            </a:extLst>
          </p:cNvPr>
          <p:cNvSpPr/>
          <p:nvPr/>
        </p:nvSpPr>
        <p:spPr>
          <a:xfrm>
            <a:off x="8312297" y="2476719"/>
            <a:ext cx="688562" cy="872018"/>
          </a:xfrm>
          <a:prstGeom prst="rect">
            <a:avLst/>
          </a:prstGeom>
          <a:solidFill>
            <a:schemeClr val="bg2">
              <a:lumMod val="50000"/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EDA10E-663B-41F7-87CA-C4691154316D}"/>
              </a:ext>
            </a:extLst>
          </p:cNvPr>
          <p:cNvSpPr/>
          <p:nvPr/>
        </p:nvSpPr>
        <p:spPr>
          <a:xfrm>
            <a:off x="2005519" y="1268677"/>
            <a:ext cx="15565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…like now, read it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7E02E3-9BA2-45F5-98B4-358F985E01AB}"/>
              </a:ext>
            </a:extLst>
          </p:cNvPr>
          <p:cNvSpPr/>
          <p:nvPr/>
        </p:nvSpPr>
        <p:spPr>
          <a:xfrm>
            <a:off x="1829685" y="1287877"/>
            <a:ext cx="15565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…like now, read it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3A889E8-177C-467F-B63C-08FD4536B58F}"/>
              </a:ext>
            </a:extLst>
          </p:cNvPr>
          <p:cNvSpPr txBox="1"/>
          <p:nvPr/>
        </p:nvSpPr>
        <p:spPr>
          <a:xfrm>
            <a:off x="165119" y="1266833"/>
            <a:ext cx="4088218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Our return must deal with “edge” conditions: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00" dirty="0"/>
              <a:t>An empty board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00" dirty="0"/>
              <a:t>Doesn’t fit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00" dirty="0"/>
              <a:t>We can tell at the start if the board is empty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00" dirty="0"/>
              <a:t>But must search the full list to tell if no fit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00" dirty="0"/>
              <a:t>So first pass at our plan: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dirty="0"/>
              <a:t>Handle empty board case: return 0</a:t>
            </a:r>
          </a:p>
          <a:p>
            <a:pPr marL="120015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dirty="0"/>
              <a:t>Can also check for fit before 1</a:t>
            </a:r>
            <a:r>
              <a:rPr lang="en-US" sz="1050" baseline="30000" dirty="0"/>
              <a:t>st</a:t>
            </a:r>
            <a:r>
              <a:rPr lang="en-US" sz="1050" dirty="0"/>
              <a:t> here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dirty="0"/>
              <a:t>Look for a fit between </a:t>
            </a:r>
          </a:p>
          <a:p>
            <a:pPr marL="120015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dirty="0"/>
              <a:t>This will be a loop</a:t>
            </a:r>
          </a:p>
          <a:p>
            <a:pPr marL="120015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dirty="0"/>
              <a:t>return index as soon as found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dirty="0"/>
              <a:t>Handle didn’t fit case: return -1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00" dirty="0"/>
              <a:t>Second pass at our plan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dirty="0"/>
              <a:t>if </a:t>
            </a:r>
            <a:r>
              <a:rPr lang="en-US" sz="1050" dirty="0" err="1"/>
              <a:t>board.size</a:t>
            </a:r>
            <a:r>
              <a:rPr lang="en-US" sz="1050" dirty="0"/>
              <a:t>() == 0 OR fits before tile 0</a:t>
            </a:r>
          </a:p>
          <a:p>
            <a:pPr marL="120015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dirty="0"/>
              <a:t>return 0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dirty="0"/>
              <a:t>Loop through tiles going forward</a:t>
            </a:r>
          </a:p>
          <a:p>
            <a:pPr marL="120015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dirty="0"/>
              <a:t>start with tile 1</a:t>
            </a:r>
          </a:p>
          <a:p>
            <a:pPr marL="120015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dirty="0"/>
              <a:t>end with last tile</a:t>
            </a:r>
          </a:p>
          <a:p>
            <a:pPr marL="120015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dirty="0"/>
              <a:t>if fit </a:t>
            </a:r>
            <a:r>
              <a:rPr lang="en-US" sz="1050" dirty="0" err="1"/>
              <a:t>btwn</a:t>
            </a:r>
            <a:r>
              <a:rPr lang="en-US" sz="1050" dirty="0"/>
              <a:t> this tile and one before</a:t>
            </a:r>
          </a:p>
          <a:p>
            <a:pPr marL="1657350" lvl="3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dirty="0"/>
              <a:t>return this index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dirty="0"/>
              <a:t>If fits after last tile</a:t>
            </a:r>
          </a:p>
          <a:p>
            <a:pPr marL="120015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dirty="0"/>
              <a:t>return length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dirty="0"/>
              <a:t>Else return -1</a:t>
            </a:r>
          </a:p>
          <a:p>
            <a:pPr marL="120015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050" dirty="0"/>
          </a:p>
          <a:p>
            <a:pPr marL="120015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0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46D1BB-8094-4C0D-82C0-2B71B022BDB7}"/>
              </a:ext>
            </a:extLst>
          </p:cNvPr>
          <p:cNvSpPr/>
          <p:nvPr/>
        </p:nvSpPr>
        <p:spPr>
          <a:xfrm>
            <a:off x="1544637" y="1028358"/>
            <a:ext cx="21419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200" dirty="0"/>
              <a:t>How we going to do this?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4528F96-D006-4F0F-BD60-61D5FD64B555}"/>
              </a:ext>
            </a:extLst>
          </p:cNvPr>
          <p:cNvSpPr/>
          <p:nvPr/>
        </p:nvSpPr>
        <p:spPr>
          <a:xfrm>
            <a:off x="4910334" y="1430716"/>
            <a:ext cx="2866420" cy="180369"/>
          </a:xfrm>
          <a:prstGeom prst="rect">
            <a:avLst/>
          </a:prstGeom>
          <a:solidFill>
            <a:schemeClr val="bg2">
              <a:lumMod val="50000"/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18A321B-036E-41EB-90EE-58BFDE5BE0F6}"/>
              </a:ext>
            </a:extLst>
          </p:cNvPr>
          <p:cNvSpPr/>
          <p:nvPr/>
        </p:nvSpPr>
        <p:spPr>
          <a:xfrm>
            <a:off x="5486400" y="4123987"/>
            <a:ext cx="1105989" cy="151922"/>
          </a:xfrm>
          <a:prstGeom prst="rect">
            <a:avLst/>
          </a:prstGeom>
          <a:solidFill>
            <a:schemeClr val="bg2">
              <a:lumMod val="50000"/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C077A55-90EF-40BF-B157-C0D6A0DD72C8}"/>
              </a:ext>
            </a:extLst>
          </p:cNvPr>
          <p:cNvSpPr/>
          <p:nvPr/>
        </p:nvSpPr>
        <p:spPr>
          <a:xfrm>
            <a:off x="4607607" y="1786784"/>
            <a:ext cx="1564593" cy="134596"/>
          </a:xfrm>
          <a:prstGeom prst="rect">
            <a:avLst/>
          </a:prstGeom>
          <a:solidFill>
            <a:schemeClr val="bg2">
              <a:lumMod val="50000"/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D66466C-A4D3-4115-8F8F-6436D09F2465}"/>
              </a:ext>
            </a:extLst>
          </p:cNvPr>
          <p:cNvSpPr/>
          <p:nvPr/>
        </p:nvSpPr>
        <p:spPr>
          <a:xfrm>
            <a:off x="5486400" y="4225312"/>
            <a:ext cx="2971800" cy="195467"/>
          </a:xfrm>
          <a:prstGeom prst="rect">
            <a:avLst/>
          </a:prstGeom>
          <a:solidFill>
            <a:schemeClr val="bg2">
              <a:lumMod val="50000"/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E50A4B8-2748-440F-9DF9-637C6B95F3D0}"/>
              </a:ext>
            </a:extLst>
          </p:cNvPr>
          <p:cNvSpPr/>
          <p:nvPr/>
        </p:nvSpPr>
        <p:spPr>
          <a:xfrm>
            <a:off x="7099871" y="1661324"/>
            <a:ext cx="1900988" cy="144566"/>
          </a:xfrm>
          <a:prstGeom prst="rect">
            <a:avLst/>
          </a:prstGeom>
          <a:solidFill>
            <a:schemeClr val="bg2">
              <a:lumMod val="50000"/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2930AA8-99B4-44F5-A8D1-957482A661D5}"/>
              </a:ext>
            </a:extLst>
          </p:cNvPr>
          <p:cNvSpPr/>
          <p:nvPr/>
        </p:nvSpPr>
        <p:spPr>
          <a:xfrm>
            <a:off x="5486400" y="4377538"/>
            <a:ext cx="2438400" cy="151922"/>
          </a:xfrm>
          <a:prstGeom prst="rect">
            <a:avLst/>
          </a:prstGeom>
          <a:solidFill>
            <a:schemeClr val="bg2">
              <a:lumMod val="50000"/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B2C6ED1-54DB-4D2D-B209-FDD7CE20A6CE}"/>
              </a:ext>
            </a:extLst>
          </p:cNvPr>
          <p:cNvSpPr/>
          <p:nvPr/>
        </p:nvSpPr>
        <p:spPr>
          <a:xfrm>
            <a:off x="7581996" y="1537828"/>
            <a:ext cx="1297084" cy="173925"/>
          </a:xfrm>
          <a:prstGeom prst="rect">
            <a:avLst/>
          </a:prstGeom>
          <a:solidFill>
            <a:schemeClr val="bg2">
              <a:lumMod val="50000"/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1487858-D4CD-4058-894B-3D2991FC487B}"/>
              </a:ext>
            </a:extLst>
          </p:cNvPr>
          <p:cNvSpPr/>
          <p:nvPr/>
        </p:nvSpPr>
        <p:spPr>
          <a:xfrm>
            <a:off x="4615399" y="1659302"/>
            <a:ext cx="2484472" cy="160449"/>
          </a:xfrm>
          <a:prstGeom prst="rect">
            <a:avLst/>
          </a:prstGeom>
          <a:solidFill>
            <a:schemeClr val="bg2">
              <a:lumMod val="50000"/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6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5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500"/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500"/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500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500"/>
                                        <p:tgtEl>
                                          <p:spTgt spid="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>
                      <p:stCondLst>
                        <p:cond delay="indefinite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2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2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500"/>
                                        <p:tgtEl>
                                          <p:spTgt spid="2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8" fill="hold">
                      <p:stCondLst>
                        <p:cond delay="indefinite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2" dur="500"/>
                                        <p:tgtEl>
                                          <p:spTgt spid="2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3" fill="hold">
                      <p:stCondLst>
                        <p:cond delay="indefinite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" dur="500"/>
                                        <p:tgtEl>
                                          <p:spTgt spid="2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8" fill="hold">
                      <p:stCondLst>
                        <p:cond delay="indefinite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2" dur="500"/>
                                        <p:tgtEl>
                                          <p:spTgt spid="2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7" dur="500"/>
                                        <p:tgtEl>
                                          <p:spTgt spid="2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>
                      <p:stCondLst>
                        <p:cond delay="indefinite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2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500"/>
                                        <p:tgtEl>
                                          <p:spTgt spid="2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12" grpId="0" animBg="1"/>
      <p:bldP spid="12" grpId="1" animBg="1"/>
      <p:bldP spid="12" grpId="2" animBg="1"/>
      <p:bldP spid="12" grpId="3" animBg="1"/>
      <p:bldP spid="40" grpId="0" animBg="1"/>
      <p:bldP spid="40" grpId="1" animBg="1"/>
      <p:bldP spid="29" grpId="0" animBg="1"/>
      <p:bldP spid="29" grpId="1" animBg="1"/>
      <p:bldP spid="22" grpId="0" animBg="1"/>
      <p:bldP spid="22" grpId="1" animBg="1"/>
      <p:bldP spid="22" grpId="2" animBg="1"/>
      <p:bldP spid="22" grpId="4" animBg="1"/>
      <p:bldP spid="5" grpId="0" build="allAtOnce"/>
      <p:bldP spid="24" grpId="0" build="allAtOnce"/>
      <p:bldP spid="7" grpId="0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  <p:bldP spid="26" grpId="0" animBg="1"/>
      <p:bldP spid="26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5" name="Rectangle 3">
            <a:extLst>
              <a:ext uri="{FF2B5EF4-FFF2-40B4-BE49-F238E27FC236}">
                <a16:creationId xmlns:a16="http://schemas.microsoft.com/office/drawing/2014/main" id="{E6359DCC-E11D-4829-A4FE-58CB91DB9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552" y="1407129"/>
            <a:ext cx="9607254" cy="4072825"/>
          </a:xfrm>
        </p:spPr>
        <p:txBody>
          <a:bodyPr/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en-US" altLang="en-US" sz="1200" dirty="0">
                <a:solidFill>
                  <a:srgbClr val="0070C0"/>
                </a:solidFill>
              </a:rPr>
              <a:t>public int </a:t>
            </a:r>
            <a:r>
              <a:rPr lang="en-US" altLang="en-US" sz="1200" dirty="0" err="1">
                <a:solidFill>
                  <a:srgbClr val="0070C0"/>
                </a:solidFill>
              </a:rPr>
              <a:t>getIndexForFit</a:t>
            </a:r>
            <a:r>
              <a:rPr lang="en-US" altLang="en-US" sz="1200" dirty="0">
                <a:solidFill>
                  <a:srgbClr val="0070C0"/>
                </a:solidFill>
              </a:rPr>
              <a:t>(</a:t>
            </a:r>
            <a:r>
              <a:rPr lang="en-US" altLang="en-US" sz="1200" dirty="0" err="1">
                <a:solidFill>
                  <a:srgbClr val="0070C0"/>
                </a:solidFill>
              </a:rPr>
              <a:t>NumberTile</a:t>
            </a:r>
            <a:r>
              <a:rPr lang="en-US" altLang="en-US" sz="1200" dirty="0">
                <a:solidFill>
                  <a:srgbClr val="0070C0"/>
                </a:solidFill>
              </a:rPr>
              <a:t> tile) {</a:t>
            </a:r>
          </a:p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US" altLang="en-US" sz="1200" dirty="0">
                <a:solidFill>
                  <a:srgbClr val="0070C0"/>
                </a:solidFill>
              </a:rPr>
              <a:t>     if ( </a:t>
            </a:r>
            <a:r>
              <a:rPr lang="en-US" altLang="en-US" sz="1200" dirty="0" err="1">
                <a:solidFill>
                  <a:srgbClr val="0070C0"/>
                </a:solidFill>
              </a:rPr>
              <a:t>board.size</a:t>
            </a:r>
            <a:r>
              <a:rPr lang="en-US" altLang="en-US" sz="1200" dirty="0">
                <a:solidFill>
                  <a:srgbClr val="0070C0"/>
                </a:solidFill>
              </a:rPr>
              <a:t>() == 0</a:t>
            </a:r>
          </a:p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US" altLang="en-US" sz="1200" dirty="0">
                <a:solidFill>
                  <a:srgbClr val="0070C0"/>
                </a:solidFill>
              </a:rPr>
              <a:t>          return 0;</a:t>
            </a:r>
          </a:p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US" altLang="en-US" sz="1200" dirty="0">
                <a:solidFill>
                  <a:srgbClr val="0070C0"/>
                </a:solidFill>
              </a:rPr>
              <a:t>     }</a:t>
            </a:r>
          </a:p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US" altLang="en-US" sz="1200" dirty="0">
                <a:solidFill>
                  <a:srgbClr val="0070C0"/>
                </a:solidFill>
              </a:rPr>
              <a:t>     for ( </a:t>
            </a:r>
            <a:r>
              <a:rPr lang="en-US" altLang="en-US" sz="1200" dirty="0">
                <a:solidFill>
                  <a:schemeClr val="bg1"/>
                </a:solidFill>
              </a:rPr>
              <a:t>int </a:t>
            </a:r>
            <a:r>
              <a:rPr lang="en-US" altLang="en-US" sz="1200" dirty="0" err="1">
                <a:solidFill>
                  <a:schemeClr val="bg1"/>
                </a:solidFill>
              </a:rPr>
              <a:t>i</a:t>
            </a:r>
            <a:r>
              <a:rPr lang="en-US" altLang="en-US" sz="1200" dirty="0">
                <a:solidFill>
                  <a:schemeClr val="bg1"/>
                </a:solidFill>
              </a:rPr>
              <a:t> = 1 </a:t>
            </a:r>
            <a:r>
              <a:rPr lang="en-US" altLang="en-US" sz="1200" dirty="0">
                <a:solidFill>
                  <a:srgbClr val="0070C0"/>
                </a:solidFill>
              </a:rPr>
              <a:t>; </a:t>
            </a:r>
            <a:r>
              <a:rPr lang="en-US" altLang="en-US" sz="1200" dirty="0" err="1">
                <a:solidFill>
                  <a:schemeClr val="bg1"/>
                </a:solidFill>
              </a:rPr>
              <a:t>i</a:t>
            </a:r>
            <a:r>
              <a:rPr lang="en-US" altLang="en-US" sz="1200" dirty="0">
                <a:solidFill>
                  <a:schemeClr val="bg1"/>
                </a:solidFill>
              </a:rPr>
              <a:t> &lt; </a:t>
            </a:r>
            <a:r>
              <a:rPr lang="en-US" altLang="en-US" sz="1200" dirty="0" err="1">
                <a:solidFill>
                  <a:schemeClr val="bg1"/>
                </a:solidFill>
              </a:rPr>
              <a:t>board.size</a:t>
            </a:r>
            <a:r>
              <a:rPr lang="en-US" altLang="en-US" sz="1200" dirty="0">
                <a:solidFill>
                  <a:schemeClr val="bg1"/>
                </a:solidFill>
              </a:rPr>
              <a:t>() </a:t>
            </a:r>
            <a:r>
              <a:rPr lang="en-US" altLang="en-US" sz="1200" dirty="0">
                <a:solidFill>
                  <a:srgbClr val="0070C0"/>
                </a:solidFill>
              </a:rPr>
              <a:t>; </a:t>
            </a:r>
            <a:r>
              <a:rPr lang="en-US" altLang="en-US" sz="1200" dirty="0" err="1">
                <a:solidFill>
                  <a:srgbClr val="0070C0"/>
                </a:solidFill>
              </a:rPr>
              <a:t>i</a:t>
            </a:r>
            <a:r>
              <a:rPr lang="en-US" altLang="en-US" sz="1200" dirty="0">
                <a:solidFill>
                  <a:srgbClr val="0070C0"/>
                </a:solidFill>
              </a:rPr>
              <a:t>++ ) {</a:t>
            </a:r>
          </a:p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US" altLang="en-US" sz="1200" dirty="0">
                <a:solidFill>
                  <a:srgbClr val="0070C0"/>
                </a:solidFill>
              </a:rPr>
              <a:t>          if ( </a:t>
            </a:r>
            <a:r>
              <a:rPr lang="en-US" altLang="en-US" sz="1200" dirty="0" err="1">
                <a:solidFill>
                  <a:srgbClr val="0070C0"/>
                </a:solidFill>
              </a:rPr>
              <a:t>board.get</a:t>
            </a:r>
            <a:r>
              <a:rPr lang="en-US" altLang="en-US" sz="1200" dirty="0">
                <a:solidFill>
                  <a:srgbClr val="0070C0"/>
                </a:solidFill>
              </a:rPr>
              <a:t>(i-1).</a:t>
            </a:r>
            <a:r>
              <a:rPr lang="en-US" altLang="en-US" sz="1200" dirty="0" err="1">
                <a:solidFill>
                  <a:srgbClr val="0070C0"/>
                </a:solidFill>
              </a:rPr>
              <a:t>getRight</a:t>
            </a:r>
            <a:r>
              <a:rPr lang="en-US" altLang="en-US" sz="1200" dirty="0">
                <a:solidFill>
                  <a:srgbClr val="0070C0"/>
                </a:solidFill>
              </a:rPr>
              <a:t>() == </a:t>
            </a:r>
            <a:r>
              <a:rPr lang="en-US" altLang="en-US" sz="1200" dirty="0" err="1">
                <a:solidFill>
                  <a:srgbClr val="0070C0"/>
                </a:solidFill>
              </a:rPr>
              <a:t>tile.getLeft</a:t>
            </a:r>
            <a:r>
              <a:rPr lang="en-US" altLang="en-US" sz="1200" dirty="0">
                <a:solidFill>
                  <a:srgbClr val="0070C0"/>
                </a:solidFill>
              </a:rPr>
              <a:t>() &amp;&amp; </a:t>
            </a:r>
            <a:r>
              <a:rPr lang="en-US" altLang="en-US" sz="1200" dirty="0" err="1">
                <a:solidFill>
                  <a:srgbClr val="0070C0"/>
                </a:solidFill>
              </a:rPr>
              <a:t>tile.getRight</a:t>
            </a:r>
            <a:r>
              <a:rPr lang="en-US" altLang="en-US" sz="1200" dirty="0">
                <a:solidFill>
                  <a:srgbClr val="0070C0"/>
                </a:solidFill>
              </a:rPr>
              <a:t>() == </a:t>
            </a:r>
            <a:r>
              <a:rPr lang="en-US" altLang="en-US" sz="1200" dirty="0" err="1">
                <a:solidFill>
                  <a:srgbClr val="0070C0"/>
                </a:solidFill>
              </a:rPr>
              <a:t>board.get</a:t>
            </a:r>
            <a:r>
              <a:rPr lang="en-US" altLang="en-US" sz="1200" dirty="0">
                <a:solidFill>
                  <a:srgbClr val="0070C0"/>
                </a:solidFill>
              </a:rPr>
              <a:t>(</a:t>
            </a:r>
            <a:r>
              <a:rPr lang="en-US" altLang="en-US" sz="1200" dirty="0" err="1">
                <a:solidFill>
                  <a:srgbClr val="0070C0"/>
                </a:solidFill>
              </a:rPr>
              <a:t>i</a:t>
            </a:r>
            <a:r>
              <a:rPr lang="en-US" altLang="en-US" sz="1200" dirty="0">
                <a:solidFill>
                  <a:srgbClr val="0070C0"/>
                </a:solidFill>
              </a:rPr>
              <a:t>).</a:t>
            </a:r>
            <a:r>
              <a:rPr lang="en-US" altLang="en-US" sz="1200" dirty="0" err="1">
                <a:solidFill>
                  <a:srgbClr val="0070C0"/>
                </a:solidFill>
              </a:rPr>
              <a:t>getLeft</a:t>
            </a:r>
            <a:r>
              <a:rPr lang="en-US" altLang="en-US" sz="1200" dirty="0">
                <a:solidFill>
                  <a:srgbClr val="0070C0"/>
                </a:solidFill>
              </a:rPr>
              <a:t>() ) {</a:t>
            </a:r>
          </a:p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US" altLang="en-US" sz="1200" dirty="0">
                <a:solidFill>
                  <a:srgbClr val="0070C0"/>
                </a:solidFill>
              </a:rPr>
              <a:t>               return </a:t>
            </a:r>
            <a:r>
              <a:rPr lang="en-US" altLang="en-US" sz="1200" dirty="0" err="1">
                <a:solidFill>
                  <a:srgbClr val="0070C0"/>
                </a:solidFill>
              </a:rPr>
              <a:t>i</a:t>
            </a:r>
            <a:r>
              <a:rPr lang="en-US" altLang="en-US" sz="1200" dirty="0">
                <a:solidFill>
                  <a:srgbClr val="0070C0"/>
                </a:solidFill>
              </a:rPr>
              <a:t>;</a:t>
            </a:r>
          </a:p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US" altLang="en-US" sz="1200" dirty="0">
                <a:solidFill>
                  <a:srgbClr val="0070C0"/>
                </a:solidFill>
              </a:rPr>
              <a:t>          }</a:t>
            </a:r>
          </a:p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US" altLang="en-US" sz="1200" dirty="0">
                <a:solidFill>
                  <a:srgbClr val="0070C0"/>
                </a:solidFill>
              </a:rPr>
              <a:t>     }</a:t>
            </a:r>
          </a:p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US" altLang="en-US" sz="1200" dirty="0">
                <a:solidFill>
                  <a:srgbClr val="0070C0"/>
                </a:solidFill>
              </a:rPr>
              <a:t>     if ( </a:t>
            </a:r>
            <a:r>
              <a:rPr lang="en-US" altLang="en-US" sz="1200" dirty="0" err="1">
                <a:solidFill>
                  <a:srgbClr val="0070C0"/>
                </a:solidFill>
              </a:rPr>
              <a:t>board.get</a:t>
            </a:r>
            <a:r>
              <a:rPr lang="en-US" altLang="en-US" sz="1200" dirty="0">
                <a:solidFill>
                  <a:srgbClr val="0070C0"/>
                </a:solidFill>
              </a:rPr>
              <a:t>(</a:t>
            </a:r>
            <a:r>
              <a:rPr lang="en-US" altLang="en-US" sz="1200" dirty="0" err="1">
                <a:solidFill>
                  <a:srgbClr val="0070C0"/>
                </a:solidFill>
              </a:rPr>
              <a:t>board.size</a:t>
            </a:r>
            <a:r>
              <a:rPr lang="en-US" altLang="en-US" sz="1200" dirty="0">
                <a:solidFill>
                  <a:srgbClr val="0070C0"/>
                </a:solidFill>
              </a:rPr>
              <a:t>()-1).</a:t>
            </a:r>
            <a:r>
              <a:rPr lang="en-US" altLang="en-US" sz="1200" dirty="0" err="1">
                <a:solidFill>
                  <a:srgbClr val="0070C0"/>
                </a:solidFill>
              </a:rPr>
              <a:t>getRight</a:t>
            </a:r>
            <a:r>
              <a:rPr lang="en-US" altLang="en-US" sz="1200" dirty="0">
                <a:solidFill>
                  <a:srgbClr val="0070C0"/>
                </a:solidFill>
              </a:rPr>
              <a:t>() {</a:t>
            </a:r>
          </a:p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US" altLang="en-US" sz="1200" dirty="0">
                <a:solidFill>
                  <a:srgbClr val="0070C0"/>
                </a:solidFill>
              </a:rPr>
              <a:t>                   == </a:t>
            </a:r>
            <a:r>
              <a:rPr lang="en-US" altLang="en-US" sz="1200" dirty="0" err="1">
                <a:solidFill>
                  <a:srgbClr val="0070C0"/>
                </a:solidFill>
              </a:rPr>
              <a:t>tile.getLeft</a:t>
            </a:r>
            <a:r>
              <a:rPr lang="en-US" altLang="en-US" sz="1200" dirty="0">
                <a:solidFill>
                  <a:srgbClr val="0070C0"/>
                </a:solidFill>
              </a:rPr>
              <a:t>() )</a:t>
            </a:r>
          </a:p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US" altLang="en-US" sz="1200" dirty="0">
                <a:solidFill>
                  <a:srgbClr val="0070C0"/>
                </a:solidFill>
              </a:rPr>
              <a:t>          return </a:t>
            </a:r>
            <a:r>
              <a:rPr lang="en-US" altLang="en-US" sz="1200" dirty="0" err="1">
                <a:solidFill>
                  <a:srgbClr val="0070C0"/>
                </a:solidFill>
              </a:rPr>
              <a:t>board.size</a:t>
            </a:r>
            <a:r>
              <a:rPr lang="en-US" altLang="en-US" sz="1200" dirty="0">
                <a:solidFill>
                  <a:srgbClr val="0070C0"/>
                </a:solidFill>
              </a:rPr>
              <a:t>();</a:t>
            </a:r>
          </a:p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US" altLang="en-US" sz="1200" dirty="0">
                <a:solidFill>
                  <a:srgbClr val="0070C0"/>
                </a:solidFill>
              </a:rPr>
              <a:t>     else {</a:t>
            </a:r>
          </a:p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US" altLang="en-US" sz="1200" dirty="0">
                <a:solidFill>
                  <a:srgbClr val="0070C0"/>
                </a:solidFill>
              </a:rPr>
              <a:t>          return -1;</a:t>
            </a:r>
          </a:p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US" altLang="en-US" sz="1200" dirty="0">
                <a:solidFill>
                  <a:srgbClr val="0070C0"/>
                </a:solidFill>
              </a:rPr>
              <a:t>     }</a:t>
            </a:r>
          </a:p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US" altLang="en-US" sz="1200" dirty="0">
                <a:solidFill>
                  <a:srgbClr val="0070C0"/>
                </a:solidFill>
              </a:rPr>
              <a:t>}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5CD79FA-F07C-4810-9183-740B1E5B5044}"/>
              </a:ext>
            </a:extLst>
          </p:cNvPr>
          <p:cNvSpPr/>
          <p:nvPr/>
        </p:nvSpPr>
        <p:spPr>
          <a:xfrm>
            <a:off x="5274179" y="3813294"/>
            <a:ext cx="3107821" cy="296850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EA69C8A2-EE86-4FAE-94EE-CA808573D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439738"/>
            <a:ext cx="8839200" cy="703262"/>
          </a:xfrm>
        </p:spPr>
        <p:txBody>
          <a:bodyPr/>
          <a:lstStyle/>
          <a:p>
            <a:r>
              <a:rPr lang="en-US" altLang="en-US" dirty="0"/>
              <a:t>The code for part A!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18F0B19-A046-4E0B-B973-19889969EE5F}"/>
              </a:ext>
            </a:extLst>
          </p:cNvPr>
          <p:cNvSpPr/>
          <p:nvPr/>
        </p:nvSpPr>
        <p:spPr>
          <a:xfrm>
            <a:off x="5105400" y="3813294"/>
            <a:ext cx="3429000" cy="2979539"/>
          </a:xfrm>
          <a:prstGeom prst="roundRect">
            <a:avLst/>
          </a:prstGeom>
          <a:noFill/>
          <a:ln>
            <a:noFill/>
          </a:ln>
          <a:effectLst/>
        </p:spPr>
        <p:txBody>
          <a:bodyPr wrap="square" lIns="274320">
            <a:sp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 b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getIndexForFit</a:t>
            </a:r>
            <a:r>
              <a:rPr lang="en-US" sz="1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() plan:</a:t>
            </a:r>
          </a:p>
          <a:p>
            <a:pPr>
              <a:spcBef>
                <a:spcPts val="0"/>
              </a:spcBef>
            </a:pPr>
            <a:r>
              <a:rPr lang="en-US" sz="1050" dirty="0"/>
              <a:t>if </a:t>
            </a:r>
            <a:r>
              <a:rPr lang="en-US" sz="1050" dirty="0" err="1"/>
              <a:t>board.size</a:t>
            </a:r>
            <a:r>
              <a:rPr lang="en-US" sz="1050" dirty="0"/>
              <a:t>() == 0</a:t>
            </a:r>
          </a:p>
          <a:p>
            <a:pPr lvl="1">
              <a:spcBef>
                <a:spcPts val="600"/>
              </a:spcBef>
            </a:pPr>
            <a:r>
              <a:rPr lang="en-US" sz="1050" dirty="0"/>
              <a:t>return 0</a:t>
            </a:r>
          </a:p>
          <a:p>
            <a:pPr>
              <a:spcBef>
                <a:spcPts val="600"/>
              </a:spcBef>
            </a:pPr>
            <a:r>
              <a:rPr lang="en-US" sz="1050" dirty="0"/>
              <a:t>Loop through tiles going forward</a:t>
            </a:r>
          </a:p>
          <a:p>
            <a:pPr lvl="1">
              <a:spcBef>
                <a:spcPts val="600"/>
              </a:spcBef>
            </a:pPr>
            <a:r>
              <a:rPr lang="en-US" sz="1050" dirty="0"/>
              <a:t>start with tile 1</a:t>
            </a:r>
          </a:p>
          <a:p>
            <a:pPr lvl="1">
              <a:spcBef>
                <a:spcPts val="600"/>
              </a:spcBef>
            </a:pPr>
            <a:r>
              <a:rPr lang="en-US" sz="1050" dirty="0"/>
              <a:t>end with last tile</a:t>
            </a:r>
          </a:p>
          <a:p>
            <a:pPr lvl="1">
              <a:spcBef>
                <a:spcPts val="600"/>
              </a:spcBef>
            </a:pPr>
            <a:r>
              <a:rPr lang="en-US" sz="1050" dirty="0"/>
              <a:t>if fit </a:t>
            </a:r>
            <a:r>
              <a:rPr lang="en-US" sz="1050" dirty="0" err="1"/>
              <a:t>btwn</a:t>
            </a:r>
            <a:r>
              <a:rPr lang="en-US" sz="1050" dirty="0"/>
              <a:t> this tile and one before</a:t>
            </a:r>
          </a:p>
          <a:p>
            <a:pPr lvl="2">
              <a:spcBef>
                <a:spcPts val="600"/>
              </a:spcBef>
            </a:pPr>
            <a:r>
              <a:rPr lang="en-US" sz="1050" dirty="0"/>
              <a:t>return this index</a:t>
            </a:r>
          </a:p>
          <a:p>
            <a:pPr>
              <a:spcBef>
                <a:spcPts val="600"/>
              </a:spcBef>
            </a:pPr>
            <a:r>
              <a:rPr lang="en-US" sz="1050" dirty="0"/>
              <a:t>If fits after last </a:t>
            </a:r>
            <a:r>
              <a:rPr lang="en-US" sz="1050" dirty="0" err="1"/>
              <a:t>tlle</a:t>
            </a:r>
            <a:endParaRPr lang="en-US" sz="1050" dirty="0"/>
          </a:p>
          <a:p>
            <a:pPr>
              <a:spcBef>
                <a:spcPts val="600"/>
              </a:spcBef>
            </a:pPr>
            <a:r>
              <a:rPr lang="en-US" sz="1050" dirty="0"/>
              <a:t>          return length</a:t>
            </a:r>
          </a:p>
          <a:p>
            <a:pPr>
              <a:spcBef>
                <a:spcPts val="600"/>
              </a:spcBef>
            </a:pPr>
            <a:r>
              <a:rPr lang="en-US" sz="1050" dirty="0"/>
              <a:t>Else return -1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898A16-D15B-47AE-A071-5C202CE1A399}"/>
              </a:ext>
            </a:extLst>
          </p:cNvPr>
          <p:cNvSpPr/>
          <p:nvPr/>
        </p:nvSpPr>
        <p:spPr>
          <a:xfrm>
            <a:off x="2450507" y="1678223"/>
            <a:ext cx="3886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200" dirty="0">
                <a:solidFill>
                  <a:srgbClr val="0070C0"/>
                </a:solidFill>
              </a:rPr>
              <a:t>|| </a:t>
            </a:r>
            <a:r>
              <a:rPr lang="en-US" altLang="en-US" sz="1200" dirty="0" err="1">
                <a:solidFill>
                  <a:srgbClr val="0070C0"/>
                </a:solidFill>
              </a:rPr>
              <a:t>tile.getRight</a:t>
            </a:r>
            <a:r>
              <a:rPr lang="en-US" altLang="en-US" sz="1200" dirty="0">
                <a:solidFill>
                  <a:srgbClr val="0070C0"/>
                </a:solidFill>
              </a:rPr>
              <a:t>() == </a:t>
            </a:r>
            <a:r>
              <a:rPr lang="en-US" altLang="en-US" sz="1200" dirty="0" err="1">
                <a:solidFill>
                  <a:srgbClr val="0070C0"/>
                </a:solidFill>
              </a:rPr>
              <a:t>board.get</a:t>
            </a:r>
            <a:r>
              <a:rPr lang="en-US" altLang="en-US" sz="1200" dirty="0">
                <a:solidFill>
                  <a:srgbClr val="0070C0"/>
                </a:solidFill>
              </a:rPr>
              <a:t>(0).</a:t>
            </a:r>
            <a:r>
              <a:rPr lang="en-US" altLang="en-US" sz="1200" dirty="0" err="1">
                <a:solidFill>
                  <a:srgbClr val="0070C0"/>
                </a:solidFill>
              </a:rPr>
              <a:t>getLeft</a:t>
            </a:r>
            <a:r>
              <a:rPr lang="en-US" altLang="en-US" sz="1200" dirty="0">
                <a:solidFill>
                  <a:srgbClr val="0070C0"/>
                </a:solidFill>
              </a:rPr>
              <a:t>() ) {</a:t>
            </a:r>
            <a:endParaRPr lang="en-US" sz="1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86299C-9AB0-4781-A3A8-6A611B883C41}"/>
              </a:ext>
            </a:extLst>
          </p:cNvPr>
          <p:cNvSpPr/>
          <p:nvPr/>
        </p:nvSpPr>
        <p:spPr>
          <a:xfrm>
            <a:off x="6820967" y="4245078"/>
            <a:ext cx="15664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/>
              <a:t>OR fits before tile 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FF4030-FA19-4C86-B941-6AAB952D2EDC}"/>
              </a:ext>
            </a:extLst>
          </p:cNvPr>
          <p:cNvSpPr/>
          <p:nvPr/>
        </p:nvSpPr>
        <p:spPr>
          <a:xfrm>
            <a:off x="1153682" y="2618292"/>
            <a:ext cx="814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dirty="0">
                <a:solidFill>
                  <a:srgbClr val="0070C0"/>
                </a:solidFill>
              </a:rPr>
              <a:t>int </a:t>
            </a:r>
            <a:r>
              <a:rPr lang="en-US" altLang="en-US" sz="1200" dirty="0" err="1">
                <a:solidFill>
                  <a:srgbClr val="0070C0"/>
                </a:solidFill>
              </a:rPr>
              <a:t>i</a:t>
            </a:r>
            <a:r>
              <a:rPr lang="en-US" altLang="en-US" sz="1200" dirty="0">
                <a:solidFill>
                  <a:srgbClr val="0070C0"/>
                </a:solidFill>
              </a:rPr>
              <a:t> = 1</a:t>
            </a:r>
            <a:endParaRPr lang="en-US" sz="1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06018B-FBF2-4540-AE0A-41D9971F7F87}"/>
              </a:ext>
            </a:extLst>
          </p:cNvPr>
          <p:cNvSpPr/>
          <p:nvPr/>
        </p:nvSpPr>
        <p:spPr>
          <a:xfrm>
            <a:off x="1964753" y="2618574"/>
            <a:ext cx="13956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dirty="0" err="1">
                <a:solidFill>
                  <a:srgbClr val="0070C0"/>
                </a:solidFill>
              </a:rPr>
              <a:t>i</a:t>
            </a:r>
            <a:r>
              <a:rPr lang="en-US" altLang="en-US" sz="1200" dirty="0">
                <a:solidFill>
                  <a:srgbClr val="0070C0"/>
                </a:solidFill>
              </a:rPr>
              <a:t> &lt; </a:t>
            </a:r>
            <a:r>
              <a:rPr lang="en-US" altLang="en-US" sz="1200" dirty="0" err="1">
                <a:solidFill>
                  <a:srgbClr val="0070C0"/>
                </a:solidFill>
              </a:rPr>
              <a:t>board.size</a:t>
            </a:r>
            <a:r>
              <a:rPr lang="en-US" altLang="en-US" sz="1200" dirty="0">
                <a:solidFill>
                  <a:srgbClr val="0070C0"/>
                </a:solidFill>
              </a:rPr>
              <a:t>()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25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2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2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2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92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92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925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925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925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925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925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15F2417-2C48-47BB-BD6A-1673E02E9373}"/>
              </a:ext>
            </a:extLst>
          </p:cNvPr>
          <p:cNvSpPr/>
          <p:nvPr/>
        </p:nvSpPr>
        <p:spPr>
          <a:xfrm>
            <a:off x="114300" y="457200"/>
            <a:ext cx="3790950" cy="59436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0" name="Rectangle 1">
            <a:extLst>
              <a:ext uri="{FF2B5EF4-FFF2-40B4-BE49-F238E27FC236}">
                <a16:creationId xmlns:a16="http://schemas.microsoft.com/office/drawing/2014/main" id="{D142933F-4B7E-4901-9A3B-F0CBF5212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685800"/>
            <a:ext cx="3162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18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12: part B </a:t>
            </a:r>
            <a:r>
              <a:rPr lang="en-US" altLang="en-US" sz="1800" b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insertTile</a:t>
            </a:r>
            <a:r>
              <a:rPr lang="en-US" altLang="en-US" sz="18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9AA5AB2-8A90-4538-A23C-53867849ED32}"/>
              </a:ext>
            </a:extLst>
          </p:cNvPr>
          <p:cNvSpPr/>
          <p:nvPr/>
        </p:nvSpPr>
        <p:spPr>
          <a:xfrm>
            <a:off x="148839" y="1105417"/>
            <a:ext cx="3557307" cy="1009507"/>
          </a:xfrm>
          <a:prstGeom prst="rect">
            <a:avLst/>
          </a:prstGeom>
        </p:spPr>
        <p:txBody>
          <a:bodyPr wrap="square" tIns="9144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 leave it up to you to read the: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description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 header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2C7A40A-FC19-435A-AB84-8842110A3330}"/>
              </a:ext>
            </a:extLst>
          </p:cNvPr>
          <p:cNvSpPr/>
          <p:nvPr/>
        </p:nvSpPr>
        <p:spPr>
          <a:xfrm>
            <a:off x="152400" y="1089130"/>
            <a:ext cx="3886200" cy="5302990"/>
          </a:xfrm>
          <a:prstGeom prst="rect">
            <a:avLst/>
          </a:prstGeom>
        </p:spPr>
        <p:txBody>
          <a:bodyPr wrap="square" tIns="9144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Actually insert the given tile if possible</a:t>
            </a: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return true if successful</a:t>
            </a: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false otherwise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to rotate as necessary to find a fit</a:t>
            </a: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at most 4 possible orientations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 the placement rules are the same as for part A </a:t>
            </a:r>
            <a:r>
              <a:rPr lang="en-US" sz="1200" i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getIndexForFit</a:t>
            </a:r>
            <a:r>
              <a:rPr lang="en-US" sz="1200" i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 note they’ve given a hint to use method </a:t>
            </a:r>
            <a:r>
              <a:rPr lang="en-US" sz="1200" i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getIndexForFit</a:t>
            </a:r>
            <a:r>
              <a:rPr lang="en-US" sz="1200" i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pre &amp; post conditions to note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all 4 orientations, start with the current one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will be a loop, 4 iterations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current orientation: </a:t>
            </a:r>
            <a:r>
              <a:rPr lang="en-US" sz="12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getIndexForFit</a:t>
            </a:r>
            <a:r>
              <a:rPr lang="en-US" sz="1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it fits</a:t>
            </a: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it</a:t>
            </a: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return true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Otherwise rotate the tile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keep trying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get to end of loop, no orientation worked,</a:t>
            </a: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Return false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5AAD04-E16B-40A2-832B-380AFD1514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9"/>
          <a:stretch/>
        </p:blipFill>
        <p:spPr>
          <a:xfrm>
            <a:off x="3939256" y="1052996"/>
            <a:ext cx="5105399" cy="233111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CC3D276-7EE4-404E-B0D8-388BF48B745B}"/>
              </a:ext>
            </a:extLst>
          </p:cNvPr>
          <p:cNvSpPr/>
          <p:nvPr/>
        </p:nvSpPr>
        <p:spPr>
          <a:xfrm>
            <a:off x="3937474" y="1050786"/>
            <a:ext cx="5105399" cy="701814"/>
          </a:xfrm>
          <a:prstGeom prst="rect">
            <a:avLst/>
          </a:prstGeom>
          <a:solidFill>
            <a:srgbClr val="FFFF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E76CA1-ECAE-4CA9-A126-1C5383E5B38F}"/>
              </a:ext>
            </a:extLst>
          </p:cNvPr>
          <p:cNvSpPr/>
          <p:nvPr/>
        </p:nvSpPr>
        <p:spPr>
          <a:xfrm>
            <a:off x="4191000" y="1981200"/>
            <a:ext cx="4649927" cy="1447800"/>
          </a:xfrm>
          <a:prstGeom prst="rect">
            <a:avLst/>
          </a:prstGeom>
          <a:solidFill>
            <a:srgbClr val="FFFF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B6F46D-BF86-401A-A85E-DC773169520D}"/>
              </a:ext>
            </a:extLst>
          </p:cNvPr>
          <p:cNvSpPr/>
          <p:nvPr/>
        </p:nvSpPr>
        <p:spPr>
          <a:xfrm>
            <a:off x="4038600" y="1524000"/>
            <a:ext cx="4495800" cy="22860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2C9E58-11C3-41DC-A83B-C74589449E6E}"/>
              </a:ext>
            </a:extLst>
          </p:cNvPr>
          <p:cNvSpPr/>
          <p:nvPr/>
        </p:nvSpPr>
        <p:spPr>
          <a:xfrm>
            <a:off x="4343400" y="2438400"/>
            <a:ext cx="4343400" cy="76200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94A06F-4741-4BA5-8EBB-CBADCC9959B8}"/>
              </a:ext>
            </a:extLst>
          </p:cNvPr>
          <p:cNvSpPr/>
          <p:nvPr/>
        </p:nvSpPr>
        <p:spPr>
          <a:xfrm>
            <a:off x="609600" y="6629400"/>
            <a:ext cx="2438400" cy="2256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5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4" grpId="0" animBg="1"/>
      <p:bldP spid="4" grpId="1" animBg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5" name="Rectangle 3">
            <a:extLst>
              <a:ext uri="{FF2B5EF4-FFF2-40B4-BE49-F238E27FC236}">
                <a16:creationId xmlns:a16="http://schemas.microsoft.com/office/drawing/2014/main" id="{E6359DCC-E11D-4829-A4FE-58CB91DB9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1266" y="1524000"/>
            <a:ext cx="8140048" cy="4072825"/>
          </a:xfrm>
        </p:spPr>
        <p:txBody>
          <a:bodyPr/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en-US" altLang="en-US" sz="1200" dirty="0">
                <a:solidFill>
                  <a:srgbClr val="0070C0"/>
                </a:solidFill>
              </a:rPr>
              <a:t>public </a:t>
            </a:r>
            <a:r>
              <a:rPr lang="en-US" altLang="en-US" sz="1200" dirty="0" err="1">
                <a:solidFill>
                  <a:srgbClr val="0070C0"/>
                </a:solidFill>
              </a:rPr>
              <a:t>boolean</a:t>
            </a:r>
            <a:r>
              <a:rPr lang="en-US" altLang="en-US" sz="1200" dirty="0">
                <a:solidFill>
                  <a:srgbClr val="0070C0"/>
                </a:solidFill>
              </a:rPr>
              <a:t> </a:t>
            </a:r>
            <a:r>
              <a:rPr lang="en-US" altLang="en-US" sz="1200" dirty="0" err="1">
                <a:solidFill>
                  <a:srgbClr val="0070C0"/>
                </a:solidFill>
              </a:rPr>
              <a:t>insertTile</a:t>
            </a:r>
            <a:r>
              <a:rPr lang="en-US" altLang="en-US" sz="1200" dirty="0">
                <a:solidFill>
                  <a:srgbClr val="0070C0"/>
                </a:solidFill>
              </a:rPr>
              <a:t>(</a:t>
            </a:r>
            <a:r>
              <a:rPr lang="en-US" altLang="en-US" sz="1200" dirty="0" err="1">
                <a:solidFill>
                  <a:srgbClr val="0070C0"/>
                </a:solidFill>
              </a:rPr>
              <a:t>NumberTile</a:t>
            </a:r>
            <a:r>
              <a:rPr lang="en-US" altLang="en-US" sz="1200" dirty="0">
                <a:solidFill>
                  <a:srgbClr val="0070C0"/>
                </a:solidFill>
              </a:rPr>
              <a:t> tile) {</a:t>
            </a:r>
          </a:p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US" altLang="en-US" sz="1200" dirty="0">
                <a:solidFill>
                  <a:srgbClr val="0070C0"/>
                </a:solidFill>
              </a:rPr>
              <a:t>          for ( </a:t>
            </a:r>
            <a:r>
              <a:rPr lang="en-US" altLang="en-US" sz="1200" dirty="0">
                <a:solidFill>
                  <a:schemeClr val="bg1"/>
                </a:solidFill>
              </a:rPr>
              <a:t>int rotation = 0 </a:t>
            </a:r>
            <a:r>
              <a:rPr lang="en-US" altLang="en-US" sz="1200" dirty="0">
                <a:solidFill>
                  <a:srgbClr val="0070C0"/>
                </a:solidFill>
              </a:rPr>
              <a:t>; </a:t>
            </a:r>
            <a:r>
              <a:rPr lang="en-US" altLang="en-US" sz="1200" dirty="0">
                <a:solidFill>
                  <a:schemeClr val="bg1"/>
                </a:solidFill>
              </a:rPr>
              <a:t>rotation &lt; 4 </a:t>
            </a:r>
            <a:r>
              <a:rPr lang="en-US" altLang="en-US" sz="1200" dirty="0">
                <a:solidFill>
                  <a:srgbClr val="0070C0"/>
                </a:solidFill>
              </a:rPr>
              <a:t>; </a:t>
            </a:r>
            <a:r>
              <a:rPr lang="en-US" altLang="en-US" sz="1200" dirty="0" err="1">
                <a:solidFill>
                  <a:srgbClr val="0070C0"/>
                </a:solidFill>
              </a:rPr>
              <a:t>i</a:t>
            </a:r>
            <a:r>
              <a:rPr lang="en-US" altLang="en-US" sz="1200" dirty="0">
                <a:solidFill>
                  <a:srgbClr val="0070C0"/>
                </a:solidFill>
              </a:rPr>
              <a:t>++ ) {</a:t>
            </a:r>
          </a:p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US" altLang="en-US" sz="1200" dirty="0">
                <a:solidFill>
                  <a:srgbClr val="0070C0"/>
                </a:solidFill>
              </a:rPr>
              <a:t>                    int </a:t>
            </a:r>
            <a:r>
              <a:rPr lang="en-US" altLang="en-US" sz="1200" dirty="0" err="1">
                <a:solidFill>
                  <a:srgbClr val="0070C0"/>
                </a:solidFill>
              </a:rPr>
              <a:t>i</a:t>
            </a:r>
            <a:r>
              <a:rPr lang="en-US" altLang="en-US" sz="1200" dirty="0">
                <a:solidFill>
                  <a:srgbClr val="0070C0"/>
                </a:solidFill>
              </a:rPr>
              <a:t> = </a:t>
            </a:r>
            <a:r>
              <a:rPr lang="en-US" altLang="en-US" sz="1200" dirty="0" err="1">
                <a:solidFill>
                  <a:srgbClr val="0070C0"/>
                </a:solidFill>
              </a:rPr>
              <a:t>getIndexForFit</a:t>
            </a:r>
            <a:r>
              <a:rPr lang="en-US" altLang="en-US" sz="1200" dirty="0">
                <a:solidFill>
                  <a:srgbClr val="0070C0"/>
                </a:solidFill>
              </a:rPr>
              <a:t>(tile);</a:t>
            </a:r>
          </a:p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US" altLang="en-US" sz="1200" dirty="0">
                <a:solidFill>
                  <a:srgbClr val="0070C0"/>
                </a:solidFill>
              </a:rPr>
              <a:t>                    if ( 0 &lt;= </a:t>
            </a:r>
            <a:r>
              <a:rPr lang="en-US" altLang="en-US" sz="1200" dirty="0" err="1">
                <a:solidFill>
                  <a:srgbClr val="0070C0"/>
                </a:solidFill>
              </a:rPr>
              <a:t>i</a:t>
            </a:r>
            <a:r>
              <a:rPr lang="en-US" altLang="en-US" sz="1200" dirty="0">
                <a:solidFill>
                  <a:srgbClr val="0070C0"/>
                </a:solidFill>
              </a:rPr>
              <a:t> &amp;&amp; </a:t>
            </a:r>
            <a:r>
              <a:rPr lang="en-US" altLang="en-US" sz="1200" dirty="0" err="1">
                <a:solidFill>
                  <a:srgbClr val="0070C0"/>
                </a:solidFill>
              </a:rPr>
              <a:t>i</a:t>
            </a:r>
            <a:r>
              <a:rPr lang="en-US" altLang="en-US" sz="1200" dirty="0">
                <a:solidFill>
                  <a:srgbClr val="0070C0"/>
                </a:solidFill>
              </a:rPr>
              <a:t> &lt;= </a:t>
            </a:r>
            <a:r>
              <a:rPr lang="en-US" altLang="en-US" sz="1200" dirty="0" err="1">
                <a:solidFill>
                  <a:srgbClr val="0070C0"/>
                </a:solidFill>
              </a:rPr>
              <a:t>board.size</a:t>
            </a:r>
            <a:r>
              <a:rPr lang="en-US" altLang="en-US" sz="1200" dirty="0">
                <a:solidFill>
                  <a:srgbClr val="0070C0"/>
                </a:solidFill>
              </a:rPr>
              <a:t>() ) {</a:t>
            </a:r>
          </a:p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US" altLang="en-US" sz="1200" dirty="0">
                <a:solidFill>
                  <a:srgbClr val="0070C0"/>
                </a:solidFill>
              </a:rPr>
              <a:t>                         </a:t>
            </a:r>
            <a:r>
              <a:rPr lang="en-US" altLang="en-US" sz="1200" dirty="0" err="1">
                <a:solidFill>
                  <a:srgbClr val="0070C0"/>
                </a:solidFill>
              </a:rPr>
              <a:t>board.add</a:t>
            </a:r>
            <a:r>
              <a:rPr lang="en-US" altLang="en-US" sz="1200" dirty="0">
                <a:solidFill>
                  <a:srgbClr val="0070C0"/>
                </a:solidFill>
              </a:rPr>
              <a:t>(</a:t>
            </a:r>
            <a:r>
              <a:rPr lang="en-US" altLang="en-US" sz="1200" dirty="0" err="1">
                <a:solidFill>
                  <a:srgbClr val="0070C0"/>
                </a:solidFill>
              </a:rPr>
              <a:t>i</a:t>
            </a:r>
            <a:r>
              <a:rPr lang="en-US" altLang="en-US" sz="1200" dirty="0">
                <a:solidFill>
                  <a:srgbClr val="0070C0"/>
                </a:solidFill>
              </a:rPr>
              <a:t>, tile);</a:t>
            </a:r>
          </a:p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US" altLang="en-US" sz="1200" dirty="0">
                <a:solidFill>
                  <a:srgbClr val="0070C0"/>
                </a:solidFill>
              </a:rPr>
              <a:t>                         return true;</a:t>
            </a:r>
          </a:p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US" altLang="en-US" sz="1200" dirty="0">
                <a:solidFill>
                  <a:srgbClr val="0070C0"/>
                </a:solidFill>
              </a:rPr>
              <a:t>                    }</a:t>
            </a:r>
          </a:p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US" altLang="en-US" sz="1200" dirty="0">
                <a:solidFill>
                  <a:srgbClr val="0070C0"/>
                </a:solidFill>
              </a:rPr>
              <a:t>                    </a:t>
            </a:r>
            <a:r>
              <a:rPr lang="en-US" altLang="en-US" sz="1200" dirty="0" err="1">
                <a:solidFill>
                  <a:srgbClr val="0070C0"/>
                </a:solidFill>
              </a:rPr>
              <a:t>tile.rotate</a:t>
            </a:r>
            <a:r>
              <a:rPr lang="en-US" altLang="en-US" sz="1200" dirty="0">
                <a:solidFill>
                  <a:srgbClr val="0070C0"/>
                </a:solidFill>
              </a:rPr>
              <a:t>();</a:t>
            </a:r>
          </a:p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US" altLang="en-US" sz="1200" dirty="0">
                <a:solidFill>
                  <a:srgbClr val="0070C0"/>
                </a:solidFill>
              </a:rPr>
              <a:t>          }</a:t>
            </a:r>
          </a:p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US" altLang="en-US" sz="1200" dirty="0">
                <a:solidFill>
                  <a:srgbClr val="0070C0"/>
                </a:solidFill>
              </a:rPr>
              <a:t>          return false;</a:t>
            </a:r>
          </a:p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US" altLang="en-US" sz="1200" dirty="0">
                <a:solidFill>
                  <a:srgbClr val="0070C0"/>
                </a:solidFill>
              </a:rPr>
              <a:t>}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5CD79FA-F07C-4810-9183-740B1E5B5044}"/>
              </a:ext>
            </a:extLst>
          </p:cNvPr>
          <p:cNvSpPr/>
          <p:nvPr/>
        </p:nvSpPr>
        <p:spPr>
          <a:xfrm>
            <a:off x="5105400" y="1600200"/>
            <a:ext cx="3276600" cy="303613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EA69C8A2-EE86-4FAE-94EE-CA808573D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439738"/>
            <a:ext cx="8839200" cy="703262"/>
          </a:xfrm>
        </p:spPr>
        <p:txBody>
          <a:bodyPr/>
          <a:lstStyle/>
          <a:p>
            <a:r>
              <a:rPr lang="en-US" altLang="en-US" dirty="0"/>
              <a:t>The code for part B!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18F0B19-A046-4E0B-B973-19889969EE5F}"/>
              </a:ext>
            </a:extLst>
          </p:cNvPr>
          <p:cNvSpPr/>
          <p:nvPr/>
        </p:nvSpPr>
        <p:spPr>
          <a:xfrm>
            <a:off x="4973924" y="1558451"/>
            <a:ext cx="3581400" cy="3149798"/>
          </a:xfrm>
          <a:prstGeom prst="roundRect">
            <a:avLst/>
          </a:prstGeom>
          <a:noFill/>
          <a:ln>
            <a:noFill/>
          </a:ln>
          <a:effectLst/>
        </p:spPr>
        <p:txBody>
          <a:bodyPr wrap="square" lIns="274320">
            <a:sp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 b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insertTile</a:t>
            </a:r>
            <a:r>
              <a:rPr lang="en-US" sz="1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() plan: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all 4 orientations, start with the current one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1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will be a loop,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1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current orientation: </a:t>
            </a:r>
            <a:r>
              <a:rPr lang="en-US" sz="11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getIndexForFit</a:t>
            </a:r>
            <a:r>
              <a:rPr lang="en-US" sz="11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1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it fits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11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it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11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return true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1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Otherwise rotate the tile (last step in loop)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1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…and keep trying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1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get to end of loop, no orientation worked,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11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Return false</a:t>
            </a:r>
            <a:endParaRPr lang="en-US" sz="12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FF4030-FA19-4C86-B941-6AAB952D2EDC}"/>
              </a:ext>
            </a:extLst>
          </p:cNvPr>
          <p:cNvSpPr/>
          <p:nvPr/>
        </p:nvSpPr>
        <p:spPr>
          <a:xfrm>
            <a:off x="1524000" y="1800314"/>
            <a:ext cx="13789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dirty="0">
                <a:solidFill>
                  <a:srgbClr val="0070C0"/>
                </a:solidFill>
              </a:rPr>
              <a:t>int rotation = 0</a:t>
            </a:r>
            <a:endParaRPr lang="en-US" sz="1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06018B-FBF2-4540-AE0A-41D9971F7F87}"/>
              </a:ext>
            </a:extLst>
          </p:cNvPr>
          <p:cNvSpPr/>
          <p:nvPr/>
        </p:nvSpPr>
        <p:spPr>
          <a:xfrm>
            <a:off x="2887700" y="1790344"/>
            <a:ext cx="11619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dirty="0">
                <a:solidFill>
                  <a:srgbClr val="0070C0"/>
                </a:solidFill>
              </a:rPr>
              <a:t>rotation &lt; 4</a:t>
            </a:r>
            <a:endParaRPr lang="en-US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8D6207-E6D7-43B8-BA0F-BEF26F2FBDB7}"/>
              </a:ext>
            </a:extLst>
          </p:cNvPr>
          <p:cNvSpPr/>
          <p:nvPr/>
        </p:nvSpPr>
        <p:spPr>
          <a:xfrm>
            <a:off x="6502361" y="2243573"/>
            <a:ext cx="8739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iterations</a:t>
            </a:r>
            <a:endParaRPr lang="en-US" sz="11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60A2295-A497-4A5E-950B-D7AE03888E5D}"/>
              </a:ext>
            </a:extLst>
          </p:cNvPr>
          <p:cNvSpPr/>
          <p:nvPr/>
        </p:nvSpPr>
        <p:spPr>
          <a:xfrm>
            <a:off x="5257800" y="5334000"/>
            <a:ext cx="3483514" cy="8382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2471EB-2542-4F13-AAE5-A0CCD4C882D3}"/>
              </a:ext>
            </a:extLst>
          </p:cNvPr>
          <p:cNvSpPr txBox="1"/>
          <p:nvPr/>
        </p:nvSpPr>
        <p:spPr>
          <a:xfrm>
            <a:off x="5397460" y="5415498"/>
            <a:ext cx="33438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getIndexForFit</a:t>
            </a:r>
            <a:r>
              <a:rPr lang="en-US" sz="1200" dirty="0"/>
              <a:t>() returns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-1 if can’t place 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0 &lt;= and &lt;= </a:t>
            </a:r>
            <a:r>
              <a:rPr lang="en-US" sz="1100" dirty="0" err="1"/>
              <a:t>board.size</a:t>
            </a:r>
            <a:r>
              <a:rPr lang="en-US" sz="1100" dirty="0"/>
              <a:t>() if can place it</a:t>
            </a:r>
          </a:p>
        </p:txBody>
      </p:sp>
    </p:spTree>
    <p:extLst>
      <p:ext uri="{BB962C8B-B14F-4D97-AF65-F5344CB8AC3E}">
        <p14:creationId xmlns:p14="http://schemas.microsoft.com/office/powerpoint/2010/main" val="151205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25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2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2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92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92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92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  <p:bldP spid="10" grpId="0"/>
      <p:bldP spid="4" grpId="0" animBg="1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JP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62842</TotalTime>
  <Words>1283</Words>
  <Application>Microsoft Office PowerPoint</Application>
  <PresentationFormat>On-screen Show (4:3)</PresentationFormat>
  <Paragraphs>210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Courier New</vt:lpstr>
      <vt:lpstr>Times New Roman</vt:lpstr>
      <vt:lpstr>Verdana</vt:lpstr>
      <vt:lpstr>Verdana (Body)</vt:lpstr>
      <vt:lpstr>Wingdings</vt:lpstr>
      <vt:lpstr>Wingdings 2</vt:lpstr>
      <vt:lpstr>BJP</vt:lpstr>
      <vt:lpstr>PowerPoint Presentation</vt:lpstr>
      <vt:lpstr>AP 2009 Tile Game FRQ Problem</vt:lpstr>
      <vt:lpstr>PowerPoint Presentation</vt:lpstr>
      <vt:lpstr>PowerPoint Presentation</vt:lpstr>
      <vt:lpstr>PowerPoint Presentation</vt:lpstr>
      <vt:lpstr>PowerPoint Presentation</vt:lpstr>
      <vt:lpstr>The code for part A!</vt:lpstr>
      <vt:lpstr>PowerPoint Presentation</vt:lpstr>
      <vt:lpstr>The code for part B!</vt:lpstr>
      <vt:lpstr>Homework Assignment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Java Programs</dc:title>
  <dc:creator>Marty Stepp</dc:creator>
  <cp:lastModifiedBy>Thompson, Mikel</cp:lastModifiedBy>
  <cp:revision>1734</cp:revision>
  <cp:lastPrinted>2018-04-03T15:32:55Z</cp:lastPrinted>
  <dcterms:created xsi:type="dcterms:W3CDTF">2009-04-22T19:24:48Z</dcterms:created>
  <dcterms:modified xsi:type="dcterms:W3CDTF">2022-04-22T15:07:51Z</dcterms:modified>
</cp:coreProperties>
</file>